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DM Serif Display" pitchFamily="2" charset="0"/>
      <p:regular r:id="rId20"/>
      <p:italic r:id="rId21"/>
    </p:embeddedFont>
    <p:embeddedFont>
      <p:font typeface="Finger Paint" panose="020B0604020202020204" charset="0"/>
      <p:regular r:id="rId22"/>
    </p:embeddedFont>
    <p:embeddedFont>
      <p:font typeface="Itim" panose="020B0604020202020204" charset="-34"/>
      <p:regular r:id="rId23"/>
    </p:embeddedFont>
    <p:embeddedFont>
      <p:font typeface="Mali" panose="00000500000000000000" pitchFamily="2" charset="-34"/>
      <p:regular r:id="rId24"/>
      <p:bold r:id="rId25"/>
      <p:italic r:id="rId26"/>
      <p:boldItalic r:id="rId27"/>
    </p:embeddedFont>
    <p:embeddedFont>
      <p:font typeface="Mali Bold" panose="00000800000000000000" pitchFamily="2" charset="-34"/>
      <p:regular r:id="rId28"/>
      <p:bold r:id="rId29"/>
    </p:embeddedFont>
    <p:embeddedFont>
      <p:font typeface="Mali Italics" panose="020B0604020202020204" charset="-34"/>
      <p:regular r:id="rId30"/>
    </p:embeddedFont>
    <p:embeddedFont>
      <p:font typeface="More Sugar" panose="020B0604020202020204" charset="0"/>
      <p:regular r:id="rId31"/>
    </p:embeddedFont>
    <p:embeddedFont>
      <p:font typeface="More Sugar Thin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33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svg"/><Relationship Id="rId26" Type="http://schemas.openxmlformats.org/officeDocument/2006/relationships/image" Target="../media/image38.svg"/><Relationship Id="rId39" Type="http://schemas.openxmlformats.org/officeDocument/2006/relationships/image" Target="../media/image51.png"/><Relationship Id="rId21" Type="http://schemas.openxmlformats.org/officeDocument/2006/relationships/image" Target="../media/image21.png"/><Relationship Id="rId34" Type="http://schemas.openxmlformats.org/officeDocument/2006/relationships/image" Target="../media/image46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sv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6.svg"/><Relationship Id="rId32" Type="http://schemas.openxmlformats.org/officeDocument/2006/relationships/image" Target="../media/image44.svg"/><Relationship Id="rId37" Type="http://schemas.openxmlformats.org/officeDocument/2006/relationships/image" Target="../media/image49.png"/><Relationship Id="rId40" Type="http://schemas.openxmlformats.org/officeDocument/2006/relationships/image" Target="../media/image52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23" Type="http://schemas.openxmlformats.org/officeDocument/2006/relationships/image" Target="../media/image35.png"/><Relationship Id="rId28" Type="http://schemas.openxmlformats.org/officeDocument/2006/relationships/image" Target="../media/image40.svg"/><Relationship Id="rId36" Type="http://schemas.openxmlformats.org/officeDocument/2006/relationships/image" Target="../media/image4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39.png"/><Relationship Id="rId30" Type="http://schemas.openxmlformats.org/officeDocument/2006/relationships/image" Target="../media/image42.svg"/><Relationship Id="rId35" Type="http://schemas.openxmlformats.org/officeDocument/2006/relationships/image" Target="../media/image47.png"/><Relationship Id="rId8" Type="http://schemas.openxmlformats.org/officeDocument/2006/relationships/image" Target="../media/image8.png"/><Relationship Id="rId3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9" Type="http://schemas.openxmlformats.org/officeDocument/2006/relationships/image" Target="../media/image76.png"/><Relationship Id="rId21" Type="http://schemas.openxmlformats.org/officeDocument/2006/relationships/image" Target="../media/image58.png"/><Relationship Id="rId34" Type="http://schemas.openxmlformats.org/officeDocument/2006/relationships/image" Target="../media/image71.sv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41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61.svg"/><Relationship Id="rId32" Type="http://schemas.openxmlformats.org/officeDocument/2006/relationships/image" Target="../media/image69.svg"/><Relationship Id="rId37" Type="http://schemas.openxmlformats.org/officeDocument/2006/relationships/image" Target="../media/image74.png"/><Relationship Id="rId40" Type="http://schemas.openxmlformats.org/officeDocument/2006/relationships/image" Target="../media/image77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60.png"/><Relationship Id="rId28" Type="http://schemas.openxmlformats.org/officeDocument/2006/relationships/image" Target="../media/image65.jpeg"/><Relationship Id="rId36" Type="http://schemas.openxmlformats.org/officeDocument/2006/relationships/image" Target="../media/image73.svg"/><Relationship Id="rId10" Type="http://schemas.openxmlformats.org/officeDocument/2006/relationships/image" Target="../media/image9.svg"/><Relationship Id="rId19" Type="http://schemas.openxmlformats.org/officeDocument/2006/relationships/image" Target="../media/image56.svg"/><Relationship Id="rId31" Type="http://schemas.openxmlformats.org/officeDocument/2006/relationships/image" Target="../media/image6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59.svg"/><Relationship Id="rId27" Type="http://schemas.openxmlformats.org/officeDocument/2006/relationships/image" Target="../media/image64.svg"/><Relationship Id="rId30" Type="http://schemas.openxmlformats.org/officeDocument/2006/relationships/image" Target="../media/image67.svg"/><Relationship Id="rId35" Type="http://schemas.openxmlformats.org/officeDocument/2006/relationships/image" Target="../media/image72.png"/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54.svg"/><Relationship Id="rId25" Type="http://schemas.openxmlformats.org/officeDocument/2006/relationships/image" Target="../media/image62.png"/><Relationship Id="rId33" Type="http://schemas.openxmlformats.org/officeDocument/2006/relationships/image" Target="../media/image70.png"/><Relationship Id="rId38" Type="http://schemas.openxmlformats.org/officeDocument/2006/relationships/image" Target="../media/image7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81.png"/><Relationship Id="rId3" Type="http://schemas.openxmlformats.org/officeDocument/2006/relationships/image" Target="../media/image2.png"/><Relationship Id="rId21" Type="http://schemas.openxmlformats.org/officeDocument/2006/relationships/image" Target="../media/image84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80.svg"/><Relationship Id="rId25" Type="http://schemas.openxmlformats.org/officeDocument/2006/relationships/image" Target="../media/image88.svg"/><Relationship Id="rId2" Type="http://schemas.openxmlformats.org/officeDocument/2006/relationships/image" Target="../media/image1.jpe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87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86.svg"/><Relationship Id="rId10" Type="http://schemas.openxmlformats.org/officeDocument/2006/relationships/image" Target="../media/image9.svg"/><Relationship Id="rId19" Type="http://schemas.openxmlformats.org/officeDocument/2006/relationships/image" Target="../media/image82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23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6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90.svg"/><Relationship Id="rId25" Type="http://schemas.openxmlformats.org/officeDocument/2006/relationships/image" Target="../media/image20.svg"/><Relationship Id="rId2" Type="http://schemas.openxmlformats.org/officeDocument/2006/relationships/image" Target="../media/image1.jpeg"/><Relationship Id="rId16" Type="http://schemas.openxmlformats.org/officeDocument/2006/relationships/image" Target="../media/image89.png"/><Relationship Id="rId20" Type="http://schemas.openxmlformats.org/officeDocument/2006/relationships/image" Target="../media/image15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18.svg"/><Relationship Id="rId28" Type="http://schemas.openxmlformats.org/officeDocument/2006/relationships/image" Target="../media/image91.png"/><Relationship Id="rId10" Type="http://schemas.openxmlformats.org/officeDocument/2006/relationships/image" Target="../media/image9.svg"/><Relationship Id="rId19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17.png"/><Relationship Id="rId27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95.svg"/><Relationship Id="rId39" Type="http://schemas.openxmlformats.org/officeDocument/2006/relationships/image" Target="../media/image108.jpeg"/><Relationship Id="rId21" Type="http://schemas.openxmlformats.org/officeDocument/2006/relationships/image" Target="../media/image20.svg"/><Relationship Id="rId34" Type="http://schemas.openxmlformats.org/officeDocument/2006/relationships/image" Target="../media/image103.svg"/><Relationship Id="rId42" Type="http://schemas.openxmlformats.org/officeDocument/2006/relationships/image" Target="../media/image111.png"/><Relationship Id="rId47" Type="http://schemas.openxmlformats.org/officeDocument/2006/relationships/image" Target="../media/image116.svg"/><Relationship Id="rId50" Type="http://schemas.openxmlformats.org/officeDocument/2006/relationships/image" Target="../media/image119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9" Type="http://schemas.openxmlformats.org/officeDocument/2006/relationships/image" Target="../media/image98.png"/><Relationship Id="rId11" Type="http://schemas.openxmlformats.org/officeDocument/2006/relationships/image" Target="../media/image10.png"/><Relationship Id="rId24" Type="http://schemas.openxmlformats.org/officeDocument/2006/relationships/image" Target="../media/image93.png"/><Relationship Id="rId32" Type="http://schemas.openxmlformats.org/officeDocument/2006/relationships/image" Target="../media/image101.svg"/><Relationship Id="rId37" Type="http://schemas.openxmlformats.org/officeDocument/2006/relationships/image" Target="../media/image106.jpeg"/><Relationship Id="rId40" Type="http://schemas.openxmlformats.org/officeDocument/2006/relationships/image" Target="../media/image109.png"/><Relationship Id="rId45" Type="http://schemas.openxmlformats.org/officeDocument/2006/relationships/image" Target="../media/image114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97.svg"/><Relationship Id="rId36" Type="http://schemas.openxmlformats.org/officeDocument/2006/relationships/image" Target="../media/image105.svg"/><Relationship Id="rId49" Type="http://schemas.openxmlformats.org/officeDocument/2006/relationships/image" Target="../media/image118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31" Type="http://schemas.openxmlformats.org/officeDocument/2006/relationships/image" Target="../media/image100.png"/><Relationship Id="rId44" Type="http://schemas.openxmlformats.org/officeDocument/2006/relationships/image" Target="../media/image1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Relationship Id="rId27" Type="http://schemas.openxmlformats.org/officeDocument/2006/relationships/image" Target="../media/image96.png"/><Relationship Id="rId30" Type="http://schemas.openxmlformats.org/officeDocument/2006/relationships/image" Target="../media/image99.svg"/><Relationship Id="rId35" Type="http://schemas.openxmlformats.org/officeDocument/2006/relationships/image" Target="../media/image104.png"/><Relationship Id="rId43" Type="http://schemas.openxmlformats.org/officeDocument/2006/relationships/image" Target="../media/image112.svg"/><Relationship Id="rId48" Type="http://schemas.openxmlformats.org/officeDocument/2006/relationships/image" Target="../media/image117.png"/><Relationship Id="rId8" Type="http://schemas.openxmlformats.org/officeDocument/2006/relationships/image" Target="../media/image7.svg"/><Relationship Id="rId51" Type="http://schemas.openxmlformats.org/officeDocument/2006/relationships/image" Target="../media/image120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openxmlformats.org/officeDocument/2006/relationships/image" Target="../media/image94.png"/><Relationship Id="rId33" Type="http://schemas.openxmlformats.org/officeDocument/2006/relationships/image" Target="../media/image102.png"/><Relationship Id="rId38" Type="http://schemas.openxmlformats.org/officeDocument/2006/relationships/image" Target="../media/image107.jpeg"/><Relationship Id="rId46" Type="http://schemas.openxmlformats.org/officeDocument/2006/relationships/image" Target="../media/image115.png"/><Relationship Id="rId20" Type="http://schemas.openxmlformats.org/officeDocument/2006/relationships/image" Target="../media/image19.png"/><Relationship Id="rId41" Type="http://schemas.openxmlformats.org/officeDocument/2006/relationships/image" Target="../media/image1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8.sv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2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1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8.sv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2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svg"/><Relationship Id="rId19" Type="http://schemas.openxmlformats.org/officeDocument/2006/relationships/image" Target="../media/image20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1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24.svg"/><Relationship Id="rId26" Type="http://schemas.openxmlformats.org/officeDocument/2006/relationships/image" Target="../media/image22.svg"/><Relationship Id="rId3" Type="http://schemas.openxmlformats.org/officeDocument/2006/relationships/image" Target="../media/image3.svg"/><Relationship Id="rId21" Type="http://schemas.openxmlformats.org/officeDocument/2006/relationships/image" Target="../media/image17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23.png"/><Relationship Id="rId25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90.sv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0.svg"/><Relationship Id="rId5" Type="http://schemas.openxmlformats.org/officeDocument/2006/relationships/image" Target="../media/image5.svg"/><Relationship Id="rId15" Type="http://schemas.openxmlformats.org/officeDocument/2006/relationships/image" Target="../media/image89.png"/><Relationship Id="rId23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21" Type="http://schemas.openxmlformats.org/officeDocument/2006/relationships/image" Target="../media/image2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6.svg"/><Relationship Id="rId2" Type="http://schemas.openxmlformats.org/officeDocument/2006/relationships/image" Target="../media/image1.jpeg"/><Relationship Id="rId16" Type="http://schemas.openxmlformats.org/officeDocument/2006/relationships/image" Target="../media/image25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0.sv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21" Type="http://schemas.openxmlformats.org/officeDocument/2006/relationships/image" Target="../media/image2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6.svg"/><Relationship Id="rId2" Type="http://schemas.openxmlformats.org/officeDocument/2006/relationships/image" Target="../media/image1.jpeg"/><Relationship Id="rId16" Type="http://schemas.openxmlformats.org/officeDocument/2006/relationships/image" Target="../media/image25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18.sv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2.svg"/><Relationship Id="rId2" Type="http://schemas.openxmlformats.org/officeDocument/2006/relationships/image" Target="../media/image1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34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6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0.svg"/><Relationship Id="rId25" Type="http://schemas.openxmlformats.org/officeDocument/2006/relationships/image" Target="../media/image20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2.svg"/><Relationship Id="rId2" Type="http://schemas.openxmlformats.org/officeDocument/2006/relationships/image" Target="../media/image1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6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0.svg"/><Relationship Id="rId25" Type="http://schemas.openxmlformats.org/officeDocument/2006/relationships/image" Target="../media/image20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280857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 rot="2832433">
            <a:off x="15381820" y="3788199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 rot="1661043">
            <a:off x="2384696" y="2400750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 rot="-2827985">
            <a:off x="14008251" y="804576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Freeform 26"/>
          <p:cNvSpPr/>
          <p:nvPr/>
        </p:nvSpPr>
        <p:spPr>
          <a:xfrm rot="726058">
            <a:off x="4470813" y="981339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 rot="-714928">
            <a:off x="12149152" y="391998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>
            <a:off x="8456361" y="14771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TextBox 30"/>
          <p:cNvSpPr txBox="1"/>
          <p:nvPr/>
        </p:nvSpPr>
        <p:spPr>
          <a:xfrm>
            <a:off x="1892845" y="3640001"/>
            <a:ext cx="14502309" cy="339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182C45"/>
                </a:solidFill>
                <a:cs typeface="Mali Bold"/>
              </a:rPr>
              <a:t>การจำแนกประเภทรายจ่ายและ</a:t>
            </a:r>
          </a:p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182C45"/>
                </a:solidFill>
                <a:cs typeface="Mali Bold"/>
              </a:rPr>
              <a:t>ขั้นตอนการเบิกจ่าย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8" name="Group 18"/>
          <p:cNvGrpSpPr/>
          <p:nvPr/>
        </p:nvGrpSpPr>
        <p:grpSpPr>
          <a:xfrm>
            <a:off x="1200078" y="530508"/>
            <a:ext cx="15917348" cy="9164462"/>
            <a:chOff x="0" y="0"/>
            <a:chExt cx="3764577" cy="21674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2" name="Freeform 22"/>
          <p:cNvSpPr/>
          <p:nvPr/>
        </p:nvSpPr>
        <p:spPr>
          <a:xfrm rot="-7967566">
            <a:off x="2287364" y="541939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 rot="7972014">
            <a:off x="3697928" y="1051488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5" y="0"/>
                </a:lnTo>
                <a:lnTo>
                  <a:pt x="1108075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 rot="-10073941">
            <a:off x="12911668" y="6907773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Freeform 26"/>
          <p:cNvSpPr/>
          <p:nvPr/>
        </p:nvSpPr>
        <p:spPr>
          <a:xfrm rot="10085071">
            <a:off x="4544736" y="8169664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09" y="0"/>
                </a:lnTo>
                <a:lnTo>
                  <a:pt x="1317309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 rot="1637702">
            <a:off x="13032679" y="409185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7"/>
                </a:lnTo>
                <a:lnTo>
                  <a:pt x="0" y="20457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 rot="-1324434">
            <a:off x="11094002" y="808933"/>
            <a:ext cx="1215495" cy="1133725"/>
          </a:xfrm>
          <a:custGeom>
            <a:avLst/>
            <a:gdLst/>
            <a:ahLst/>
            <a:cxnLst/>
            <a:rect l="l" t="t" r="r" b="b"/>
            <a:pathLst>
              <a:path w="1215495" h="1133725">
                <a:moveTo>
                  <a:pt x="0" y="0"/>
                </a:moveTo>
                <a:lnTo>
                  <a:pt x="1215495" y="0"/>
                </a:lnTo>
                <a:lnTo>
                  <a:pt x="1215495" y="1133725"/>
                </a:lnTo>
                <a:lnTo>
                  <a:pt x="0" y="11337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 rot="-2700000">
            <a:off x="7377553" y="5873191"/>
            <a:ext cx="362197" cy="1065285"/>
          </a:xfrm>
          <a:custGeom>
            <a:avLst/>
            <a:gdLst/>
            <a:ahLst/>
            <a:cxnLst/>
            <a:rect l="l" t="t" r="r" b="b"/>
            <a:pathLst>
              <a:path w="362197" h="1065285">
                <a:moveTo>
                  <a:pt x="0" y="0"/>
                </a:moveTo>
                <a:lnTo>
                  <a:pt x="362197" y="0"/>
                </a:lnTo>
                <a:lnTo>
                  <a:pt x="362197" y="1065285"/>
                </a:lnTo>
                <a:lnTo>
                  <a:pt x="0" y="106528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Freeform 30"/>
          <p:cNvSpPr/>
          <p:nvPr/>
        </p:nvSpPr>
        <p:spPr>
          <a:xfrm>
            <a:off x="11637447" y="2090226"/>
            <a:ext cx="676352" cy="676352"/>
          </a:xfrm>
          <a:custGeom>
            <a:avLst/>
            <a:gdLst/>
            <a:ahLst/>
            <a:cxnLst/>
            <a:rect l="l" t="t" r="r" b="b"/>
            <a:pathLst>
              <a:path w="676352" h="676352">
                <a:moveTo>
                  <a:pt x="0" y="0"/>
                </a:moveTo>
                <a:lnTo>
                  <a:pt x="676352" y="0"/>
                </a:lnTo>
                <a:lnTo>
                  <a:pt x="676352" y="676352"/>
                </a:lnTo>
                <a:lnTo>
                  <a:pt x="0" y="67635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1" name="Freeform 31"/>
          <p:cNvSpPr/>
          <p:nvPr/>
        </p:nvSpPr>
        <p:spPr>
          <a:xfrm rot="-732076">
            <a:off x="7689389" y="4390389"/>
            <a:ext cx="517668" cy="533178"/>
          </a:xfrm>
          <a:custGeom>
            <a:avLst/>
            <a:gdLst/>
            <a:ahLst/>
            <a:cxnLst/>
            <a:rect l="l" t="t" r="r" b="b"/>
            <a:pathLst>
              <a:path w="517668" h="533178">
                <a:moveTo>
                  <a:pt x="0" y="0"/>
                </a:moveTo>
                <a:lnTo>
                  <a:pt x="517668" y="0"/>
                </a:lnTo>
                <a:lnTo>
                  <a:pt x="517668" y="533178"/>
                </a:lnTo>
                <a:lnTo>
                  <a:pt x="0" y="53317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2" name="Freeform 32"/>
          <p:cNvSpPr/>
          <p:nvPr/>
        </p:nvSpPr>
        <p:spPr>
          <a:xfrm rot="502547">
            <a:off x="11928230" y="5705842"/>
            <a:ext cx="450008" cy="570286"/>
          </a:xfrm>
          <a:custGeom>
            <a:avLst/>
            <a:gdLst/>
            <a:ahLst/>
            <a:cxnLst/>
            <a:rect l="l" t="t" r="r" b="b"/>
            <a:pathLst>
              <a:path w="450008" h="570286">
                <a:moveTo>
                  <a:pt x="0" y="0"/>
                </a:moveTo>
                <a:lnTo>
                  <a:pt x="450008" y="0"/>
                </a:lnTo>
                <a:lnTo>
                  <a:pt x="450008" y="570286"/>
                </a:lnTo>
                <a:lnTo>
                  <a:pt x="0" y="57028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3" name="Freeform 33"/>
          <p:cNvSpPr/>
          <p:nvPr/>
        </p:nvSpPr>
        <p:spPr>
          <a:xfrm rot="5282118">
            <a:off x="7968205" y="2848212"/>
            <a:ext cx="578695" cy="554495"/>
          </a:xfrm>
          <a:custGeom>
            <a:avLst/>
            <a:gdLst/>
            <a:ahLst/>
            <a:cxnLst/>
            <a:rect l="l" t="t" r="r" b="b"/>
            <a:pathLst>
              <a:path w="578695" h="554495">
                <a:moveTo>
                  <a:pt x="0" y="0"/>
                </a:moveTo>
                <a:lnTo>
                  <a:pt x="578694" y="0"/>
                </a:lnTo>
                <a:lnTo>
                  <a:pt x="578694" y="554495"/>
                </a:lnTo>
                <a:lnTo>
                  <a:pt x="0" y="554495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4" name="Freeform 34"/>
          <p:cNvSpPr/>
          <p:nvPr/>
        </p:nvSpPr>
        <p:spPr>
          <a:xfrm>
            <a:off x="3931874" y="5602614"/>
            <a:ext cx="1422330" cy="1088729"/>
          </a:xfrm>
          <a:custGeom>
            <a:avLst/>
            <a:gdLst/>
            <a:ahLst/>
            <a:cxnLst/>
            <a:rect l="l" t="t" r="r" b="b"/>
            <a:pathLst>
              <a:path w="1422330" h="1088729">
                <a:moveTo>
                  <a:pt x="0" y="0"/>
                </a:moveTo>
                <a:lnTo>
                  <a:pt x="1422330" y="0"/>
                </a:lnTo>
                <a:lnTo>
                  <a:pt x="1422330" y="1088729"/>
                </a:lnTo>
                <a:lnTo>
                  <a:pt x="0" y="1088729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" name="Freeform 35"/>
          <p:cNvSpPr/>
          <p:nvPr/>
        </p:nvSpPr>
        <p:spPr>
          <a:xfrm>
            <a:off x="6618552" y="4190825"/>
            <a:ext cx="1000425" cy="1128829"/>
          </a:xfrm>
          <a:custGeom>
            <a:avLst/>
            <a:gdLst/>
            <a:ahLst/>
            <a:cxnLst/>
            <a:rect l="l" t="t" r="r" b="b"/>
            <a:pathLst>
              <a:path w="1000425" h="1128829">
                <a:moveTo>
                  <a:pt x="0" y="0"/>
                </a:moveTo>
                <a:lnTo>
                  <a:pt x="1000425" y="0"/>
                </a:lnTo>
                <a:lnTo>
                  <a:pt x="1000425" y="1128829"/>
                </a:lnTo>
                <a:lnTo>
                  <a:pt x="0" y="1128829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6" name="Freeform 36"/>
          <p:cNvSpPr/>
          <p:nvPr/>
        </p:nvSpPr>
        <p:spPr>
          <a:xfrm>
            <a:off x="1486168" y="1710371"/>
            <a:ext cx="8018857" cy="4033741"/>
          </a:xfrm>
          <a:custGeom>
            <a:avLst/>
            <a:gdLst/>
            <a:ahLst/>
            <a:cxnLst/>
            <a:rect l="l" t="t" r="r" b="b"/>
            <a:pathLst>
              <a:path w="6487355" h="4033741">
                <a:moveTo>
                  <a:pt x="0" y="0"/>
                </a:moveTo>
                <a:lnTo>
                  <a:pt x="6487355" y="0"/>
                </a:lnTo>
                <a:lnTo>
                  <a:pt x="6487355" y="4033741"/>
                </a:lnTo>
                <a:lnTo>
                  <a:pt x="0" y="4033741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7" name="TextBox 37"/>
          <p:cNvSpPr txBox="1"/>
          <p:nvPr/>
        </p:nvSpPr>
        <p:spPr>
          <a:xfrm>
            <a:off x="5839527" y="1087158"/>
            <a:ext cx="6638449" cy="555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6"/>
              </a:lnSpc>
            </a:pPr>
            <a:r>
              <a:rPr lang="en-US" sz="4932">
                <a:solidFill>
                  <a:srgbClr val="000000"/>
                </a:solidFill>
                <a:cs typeface="Mali Bold"/>
              </a:rPr>
              <a:t>เงินยืมทดรองจ่าย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917632" y="2930650"/>
            <a:ext cx="2471361" cy="43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spc="19">
                <a:solidFill>
                  <a:srgbClr val="8882DF"/>
                </a:solidFill>
                <a:cs typeface="Mali Bold"/>
              </a:rPr>
              <a:t>เงินสดย่อย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314419" y="7794490"/>
            <a:ext cx="4603213" cy="43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spc="19">
                <a:solidFill>
                  <a:srgbClr val="8882DF"/>
                </a:solidFill>
                <a:latin typeface="Mali Bold"/>
                <a:cs typeface="Mali Bold"/>
              </a:rPr>
              <a:t>เงินยืมทดรองจ่าย (มช)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1633" y="5603645"/>
            <a:ext cx="544850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spc="19">
                <a:solidFill>
                  <a:srgbClr val="8882DF"/>
                </a:solidFill>
                <a:cs typeface="Mali Bold"/>
              </a:rPr>
              <a:t>เงินยืมทดรองจ่ายหมุนเวียน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371647" y="8284075"/>
            <a:ext cx="7649153" cy="83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91"/>
              </a:lnSpc>
            </a:pPr>
            <a:r>
              <a:rPr lang="en-US" sz="2323" spc="13" dirty="0" err="1">
                <a:solidFill>
                  <a:srgbClr val="000000"/>
                </a:solidFill>
                <a:latin typeface="Mali"/>
                <a:cs typeface="Mali"/>
              </a:rPr>
              <a:t>ยืมได้ทุกหมวดรายจ่าย</a:t>
            </a:r>
            <a:r>
              <a:rPr lang="en-US" sz="2323" spc="13" dirty="0">
                <a:solidFill>
                  <a:srgbClr val="000000"/>
                </a:solidFill>
                <a:latin typeface="Mali"/>
                <a:cs typeface="Mali"/>
              </a:rPr>
              <a:t>  (</a:t>
            </a:r>
            <a:r>
              <a:rPr lang="en-US" sz="2323" spc="13" dirty="0" err="1">
                <a:solidFill>
                  <a:srgbClr val="000000"/>
                </a:solidFill>
                <a:latin typeface="Mali"/>
                <a:cs typeface="Mali"/>
              </a:rPr>
              <a:t>ยกเว้นเงินอุดหนุน</a:t>
            </a:r>
            <a:r>
              <a:rPr lang="th-TH" sz="2323" spc="13" dirty="0">
                <a:solidFill>
                  <a:srgbClr val="000000"/>
                </a:solidFill>
                <a:latin typeface="Mali"/>
                <a:cs typeface="Mali"/>
              </a:rPr>
              <a:t>ทั่วไป</a:t>
            </a:r>
            <a:r>
              <a:rPr lang="en-US" sz="2323" spc="13" dirty="0">
                <a:solidFill>
                  <a:srgbClr val="000000"/>
                </a:solidFill>
                <a:latin typeface="Mali"/>
                <a:cs typeface="Mali"/>
              </a:rPr>
              <a:t>)</a:t>
            </a:r>
            <a:r>
              <a:rPr lang="th-TH" sz="2323" spc="13" dirty="0">
                <a:solidFill>
                  <a:srgbClr val="000000"/>
                </a:solidFill>
                <a:latin typeface="Mali"/>
                <a:cs typeface="Mali"/>
              </a:rPr>
              <a:t> </a:t>
            </a:r>
          </a:p>
          <a:p>
            <a:pPr>
              <a:lnSpc>
                <a:spcPts val="3391"/>
              </a:lnSpc>
            </a:pPr>
            <a:r>
              <a:rPr lang="th-TH" sz="2323" spc="13" dirty="0">
                <a:solidFill>
                  <a:srgbClr val="000000"/>
                </a:solidFill>
                <a:latin typeface="Mali"/>
                <a:cs typeface="Mali"/>
              </a:rPr>
              <a:t>วงเงิน </a:t>
            </a:r>
            <a:r>
              <a:rPr lang="en-US" sz="2323" spc="13" dirty="0" err="1">
                <a:solidFill>
                  <a:srgbClr val="AE3E63"/>
                </a:solidFill>
                <a:latin typeface="Mali"/>
                <a:cs typeface="Mali"/>
              </a:rPr>
              <a:t>ตั้งแต่</a:t>
            </a:r>
            <a:r>
              <a:rPr lang="en-US" sz="2323" spc="13" dirty="0">
                <a:solidFill>
                  <a:srgbClr val="AE3E63"/>
                </a:solidFill>
                <a:latin typeface="Mali"/>
                <a:cs typeface="Mali"/>
              </a:rPr>
              <a:t> 50,000 </a:t>
            </a:r>
            <a:r>
              <a:rPr lang="en-US" sz="2323" spc="13" dirty="0" err="1">
                <a:solidFill>
                  <a:srgbClr val="AE3E63"/>
                </a:solidFill>
                <a:latin typeface="Mali"/>
                <a:cs typeface="Mali"/>
              </a:rPr>
              <a:t>บาทขึ้นไป</a:t>
            </a:r>
            <a:endParaRPr lang="en-US" sz="2323" spc="13" dirty="0">
              <a:solidFill>
                <a:srgbClr val="AE3E63"/>
              </a:solidFill>
              <a:latin typeface="Mali"/>
              <a:cs typeface="Mali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8009501" y="5956369"/>
            <a:ext cx="7426290" cy="1607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05"/>
              </a:lnSpc>
            </a:pPr>
            <a:endParaRPr dirty="0"/>
          </a:p>
          <a:p>
            <a:pPr>
              <a:lnSpc>
                <a:spcPts val="3205"/>
              </a:lnSpc>
            </a:pPr>
            <a:r>
              <a:rPr lang="en-US" sz="2323" spc="13" dirty="0" err="1">
                <a:solidFill>
                  <a:srgbClr val="000000"/>
                </a:solidFill>
                <a:cs typeface="Mali"/>
              </a:rPr>
              <a:t>ยืมได้ทุกหมวดรายจ่าย</a:t>
            </a:r>
            <a:r>
              <a:rPr lang="en-US" sz="2323" spc="13" dirty="0">
                <a:solidFill>
                  <a:srgbClr val="000000"/>
                </a:solidFill>
                <a:cs typeface="Mali"/>
              </a:rPr>
              <a:t> </a:t>
            </a:r>
            <a:endParaRPr lang="th-TH" sz="2323" spc="13" dirty="0">
              <a:solidFill>
                <a:srgbClr val="000000"/>
              </a:solidFill>
              <a:cs typeface="Mali"/>
            </a:endParaRPr>
          </a:p>
          <a:p>
            <a:pPr>
              <a:lnSpc>
                <a:spcPts val="3205"/>
              </a:lnSpc>
            </a:pPr>
            <a:r>
              <a:rPr lang="en-US" sz="2323" spc="13" dirty="0" err="1">
                <a:solidFill>
                  <a:srgbClr val="000000"/>
                </a:solidFill>
                <a:cs typeface="Mali"/>
              </a:rPr>
              <a:t>วงเงินยืม</a:t>
            </a:r>
            <a:r>
              <a:rPr lang="th-TH" sz="2323" spc="13" dirty="0">
                <a:solidFill>
                  <a:srgbClr val="000000"/>
                </a:solidFill>
                <a:cs typeface="Mali"/>
              </a:rPr>
              <a:t> </a:t>
            </a:r>
            <a:r>
              <a:rPr lang="en-US" sz="2323" spc="13" dirty="0" err="1">
                <a:solidFill>
                  <a:srgbClr val="D85536"/>
                </a:solidFill>
                <a:latin typeface="Mali"/>
                <a:cs typeface="Mali"/>
              </a:rPr>
              <a:t>ไม่เกิน</a:t>
            </a:r>
            <a:r>
              <a:rPr lang="en-US" sz="2323" spc="13" dirty="0">
                <a:solidFill>
                  <a:srgbClr val="D85536"/>
                </a:solidFill>
                <a:latin typeface="Mali"/>
                <a:cs typeface="Mali"/>
              </a:rPr>
              <a:t> 50,000 </a:t>
            </a:r>
            <a:r>
              <a:rPr lang="en-US" sz="2323" spc="13" dirty="0" err="1">
                <a:solidFill>
                  <a:srgbClr val="D85536"/>
                </a:solidFill>
                <a:latin typeface="Mali"/>
                <a:cs typeface="Mali"/>
              </a:rPr>
              <a:t>บาท</a:t>
            </a:r>
            <a:endParaRPr lang="en-US" sz="2323" spc="13" dirty="0">
              <a:solidFill>
                <a:srgbClr val="D85536"/>
              </a:solidFill>
              <a:latin typeface="Mali"/>
              <a:cs typeface="Mali"/>
            </a:endParaRPr>
          </a:p>
          <a:p>
            <a:pPr algn="just">
              <a:lnSpc>
                <a:spcPts val="3205"/>
              </a:lnSpc>
            </a:pPr>
            <a:endParaRPr lang="en-US" sz="2323" spc="13" dirty="0">
              <a:solidFill>
                <a:srgbClr val="D85536"/>
              </a:solidFill>
              <a:latin typeface="Mali"/>
              <a:cs typeface="Mali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2801600" y="2042601"/>
            <a:ext cx="3814854" cy="3348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2"/>
              </a:lnSpc>
              <a:spcBef>
                <a:spcPct val="0"/>
              </a:spcBef>
            </a:pPr>
            <a:r>
              <a:rPr lang="en-US" sz="2323" dirty="0" err="1">
                <a:solidFill>
                  <a:srgbClr val="000000"/>
                </a:solidFill>
                <a:cs typeface="Mali"/>
              </a:rPr>
              <a:t>การจ่ายเงินสดย่อย</a:t>
            </a:r>
            <a:r>
              <a:rPr lang="en-US" sz="2323" dirty="0">
                <a:solidFill>
                  <a:srgbClr val="000000"/>
                </a:solidFill>
                <a:cs typeface="Mali"/>
              </a:rPr>
              <a:t> </a:t>
            </a:r>
            <a:r>
              <a:rPr lang="en-US" sz="2323" dirty="0" err="1">
                <a:solidFill>
                  <a:srgbClr val="000000"/>
                </a:solidFill>
                <a:cs typeface="Mali"/>
              </a:rPr>
              <a:t>คือ</a:t>
            </a:r>
            <a:r>
              <a:rPr lang="en-US" sz="2323" dirty="0">
                <a:solidFill>
                  <a:srgbClr val="000000"/>
                </a:solidFill>
                <a:cs typeface="Mali"/>
              </a:rPr>
              <a:t> </a:t>
            </a:r>
            <a:r>
              <a:rPr lang="en-US" sz="2323" dirty="0" err="1">
                <a:solidFill>
                  <a:srgbClr val="000000"/>
                </a:solidFill>
                <a:cs typeface="Mali"/>
              </a:rPr>
              <a:t>การจ่ายเงินสดในกรณีเร่งด่วนที่ไม่สามารถทราบได้ล่วงหน้า</a:t>
            </a:r>
            <a:r>
              <a:rPr lang="en-US" sz="2323" dirty="0">
                <a:solidFill>
                  <a:srgbClr val="000000"/>
                </a:solidFill>
                <a:cs typeface="Mali"/>
              </a:rPr>
              <a:t> </a:t>
            </a:r>
            <a:r>
              <a:rPr lang="en-US" sz="2323" dirty="0" err="1">
                <a:solidFill>
                  <a:srgbClr val="000000"/>
                </a:solidFill>
                <a:cs typeface="Mali"/>
              </a:rPr>
              <a:t>ไม่สามารถวางแผนได้</a:t>
            </a:r>
            <a:r>
              <a:rPr lang="en-US" sz="2323" dirty="0">
                <a:solidFill>
                  <a:srgbClr val="000000"/>
                </a:solidFill>
                <a:cs typeface="Mali"/>
              </a:rPr>
              <a:t> </a:t>
            </a:r>
            <a:r>
              <a:rPr lang="en-US" sz="2323" dirty="0" err="1">
                <a:solidFill>
                  <a:srgbClr val="000000"/>
                </a:solidFill>
                <a:cs typeface="Mali"/>
              </a:rPr>
              <a:t>ไม่สามารถขอเครดิตการจ่ายเงินได้</a:t>
            </a:r>
            <a:r>
              <a:rPr lang="en-US" sz="2323" dirty="0">
                <a:solidFill>
                  <a:srgbClr val="000000"/>
                </a:solidFill>
                <a:cs typeface="Mali"/>
              </a:rPr>
              <a:t> </a:t>
            </a:r>
            <a:r>
              <a:rPr lang="en-US" sz="2323" dirty="0" err="1">
                <a:solidFill>
                  <a:srgbClr val="000000"/>
                </a:solidFill>
                <a:cs typeface="Mali"/>
              </a:rPr>
              <a:t>ซึ่งการยืมหรือเบิกเงินสดย่อยมีจำนวนเงิน</a:t>
            </a:r>
            <a:r>
              <a:rPr lang="en-US" sz="2323" dirty="0" err="1">
                <a:solidFill>
                  <a:srgbClr val="F58C00"/>
                </a:solidFill>
                <a:latin typeface="Mali"/>
                <a:cs typeface="Mali"/>
              </a:rPr>
              <a:t>ไม่เกิน</a:t>
            </a:r>
            <a:r>
              <a:rPr lang="en-US" sz="2323" dirty="0">
                <a:solidFill>
                  <a:srgbClr val="F58C00"/>
                </a:solidFill>
                <a:latin typeface="Mali"/>
                <a:cs typeface="Mali"/>
              </a:rPr>
              <a:t> 3,000 </a:t>
            </a:r>
            <a:r>
              <a:rPr lang="en-US" sz="2323" dirty="0" err="1">
                <a:solidFill>
                  <a:srgbClr val="F58C00"/>
                </a:solidFill>
                <a:latin typeface="Mali"/>
                <a:cs typeface="Mali"/>
              </a:rPr>
              <a:t>บาทต่อครั้ง</a:t>
            </a:r>
            <a:endParaRPr lang="en-US" sz="2323" dirty="0">
              <a:solidFill>
                <a:srgbClr val="F58C00"/>
              </a:solidFill>
              <a:latin typeface="Mali"/>
              <a:cs typeface="Mali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556104" y="2577452"/>
            <a:ext cx="6609986" cy="2205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80"/>
              </a:lnSpc>
              <a:spcBef>
                <a:spcPct val="0"/>
              </a:spcBef>
            </a:pPr>
            <a:r>
              <a:rPr lang="en-US" sz="2486" dirty="0" err="1">
                <a:solidFill>
                  <a:srgbClr val="000000"/>
                </a:solidFill>
                <a:cs typeface="Mali"/>
              </a:rPr>
              <a:t>หมวดรายจ่ายที่สามารถยืมเงิน</a:t>
            </a:r>
            <a:r>
              <a:rPr lang="en-US" sz="2486" dirty="0">
                <a:solidFill>
                  <a:srgbClr val="000000"/>
                </a:solidFill>
                <a:cs typeface="Mali"/>
              </a:rPr>
              <a:t> </a:t>
            </a:r>
            <a:r>
              <a:rPr lang="en-US" sz="2486" dirty="0" err="1">
                <a:solidFill>
                  <a:srgbClr val="000000"/>
                </a:solidFill>
                <a:cs typeface="Mali"/>
              </a:rPr>
              <a:t>มีดังนี้</a:t>
            </a:r>
            <a:endParaRPr lang="en-US" sz="2486" dirty="0">
              <a:solidFill>
                <a:srgbClr val="000000"/>
              </a:solidFill>
              <a:cs typeface="Mali"/>
            </a:endParaRPr>
          </a:p>
          <a:p>
            <a:pPr>
              <a:lnSpc>
                <a:spcPts val="3480"/>
              </a:lnSpc>
              <a:spcBef>
                <a:spcPct val="0"/>
              </a:spcBef>
            </a:pPr>
            <a:r>
              <a:rPr lang="en-US" sz="2486" dirty="0">
                <a:solidFill>
                  <a:srgbClr val="000000"/>
                </a:solidFill>
                <a:latin typeface="Mali"/>
                <a:cs typeface="Mali"/>
              </a:rPr>
              <a:t>1)</a:t>
            </a:r>
            <a:r>
              <a:rPr lang="en-US" sz="2486" dirty="0" err="1">
                <a:solidFill>
                  <a:srgbClr val="000000"/>
                </a:solidFill>
                <a:latin typeface="Mali"/>
                <a:cs typeface="Mali"/>
              </a:rPr>
              <a:t>หมวดค่าตอบแทน</a:t>
            </a:r>
            <a:endParaRPr lang="en-US" sz="2486" dirty="0">
              <a:solidFill>
                <a:srgbClr val="000000"/>
              </a:solidFill>
              <a:latin typeface="Mali"/>
              <a:cs typeface="Mali"/>
            </a:endParaRPr>
          </a:p>
          <a:p>
            <a:pPr>
              <a:lnSpc>
                <a:spcPts val="3480"/>
              </a:lnSpc>
              <a:spcBef>
                <a:spcPct val="0"/>
              </a:spcBef>
            </a:pPr>
            <a:r>
              <a:rPr lang="en-US" sz="2486" dirty="0">
                <a:solidFill>
                  <a:srgbClr val="000000"/>
                </a:solidFill>
                <a:latin typeface="Mali"/>
                <a:cs typeface="Mali"/>
              </a:rPr>
              <a:t>2)</a:t>
            </a:r>
            <a:r>
              <a:rPr lang="en-US" sz="2486" dirty="0" err="1">
                <a:solidFill>
                  <a:srgbClr val="000000"/>
                </a:solidFill>
                <a:latin typeface="Mali"/>
                <a:cs typeface="Mali"/>
              </a:rPr>
              <a:t>หมวดค่าใช้สอย</a:t>
            </a:r>
            <a:r>
              <a:rPr lang="th-TH" sz="2486" dirty="0">
                <a:solidFill>
                  <a:srgbClr val="000000"/>
                </a:solidFill>
                <a:latin typeface="Mali"/>
                <a:cs typeface="Mali"/>
              </a:rPr>
              <a:t> </a:t>
            </a:r>
            <a:r>
              <a:rPr lang="th-TH" dirty="0">
                <a:solidFill>
                  <a:srgbClr val="FF0000"/>
                </a:solidFill>
                <a:latin typeface="Mali"/>
                <a:cs typeface="Mali"/>
              </a:rPr>
              <a:t>(เข้า พรบ.จัดจ้าง ไม่เกิน 1 หมื่นบาท)</a:t>
            </a:r>
            <a:r>
              <a:rPr lang="en-US" dirty="0">
                <a:solidFill>
                  <a:srgbClr val="FF0000"/>
                </a:solidFill>
                <a:latin typeface="Mali"/>
                <a:cs typeface="Mali"/>
              </a:rPr>
              <a:t> </a:t>
            </a:r>
          </a:p>
          <a:p>
            <a:pPr>
              <a:lnSpc>
                <a:spcPts val="3480"/>
              </a:lnSpc>
              <a:spcBef>
                <a:spcPct val="0"/>
              </a:spcBef>
            </a:pPr>
            <a:r>
              <a:rPr lang="en-US" sz="2486" dirty="0">
                <a:solidFill>
                  <a:srgbClr val="000000"/>
                </a:solidFill>
                <a:latin typeface="Mali"/>
                <a:cs typeface="Mali"/>
              </a:rPr>
              <a:t>3)</a:t>
            </a:r>
            <a:r>
              <a:rPr lang="en-US" sz="2486" dirty="0" err="1">
                <a:solidFill>
                  <a:srgbClr val="000000"/>
                </a:solidFill>
                <a:latin typeface="Mali"/>
                <a:cs typeface="Mali"/>
              </a:rPr>
              <a:t>หมวดค่าวัสดุ</a:t>
            </a:r>
            <a:r>
              <a:rPr lang="en-US" sz="2486" dirty="0">
                <a:solidFill>
                  <a:srgbClr val="000000"/>
                </a:solidFill>
                <a:latin typeface="Mali"/>
                <a:cs typeface="Mali"/>
              </a:rPr>
              <a:t> </a:t>
            </a:r>
            <a:r>
              <a:rPr lang="th-TH" dirty="0">
                <a:solidFill>
                  <a:srgbClr val="FF0000"/>
                </a:solidFill>
                <a:latin typeface="Mali"/>
                <a:cs typeface="Mali"/>
              </a:rPr>
              <a:t>(ไม่เกิน 1 หมื่นบาท)</a:t>
            </a:r>
            <a:endParaRPr lang="en-US" dirty="0">
              <a:solidFill>
                <a:srgbClr val="FF0000"/>
              </a:solidFill>
              <a:latin typeface="Mali"/>
              <a:cs typeface="Mali"/>
            </a:endParaRPr>
          </a:p>
          <a:p>
            <a:pPr>
              <a:lnSpc>
                <a:spcPts val="3480"/>
              </a:lnSpc>
              <a:spcBef>
                <a:spcPct val="0"/>
              </a:spcBef>
            </a:pPr>
            <a:r>
              <a:rPr lang="en-US" sz="2486" dirty="0">
                <a:solidFill>
                  <a:srgbClr val="000000"/>
                </a:solidFill>
                <a:latin typeface="Mali"/>
                <a:cs typeface="Mali"/>
              </a:rPr>
              <a:t>4)</a:t>
            </a:r>
            <a:r>
              <a:rPr lang="en-US" sz="2486" dirty="0" err="1">
                <a:solidFill>
                  <a:srgbClr val="000000"/>
                </a:solidFill>
                <a:latin typeface="Mali"/>
                <a:cs typeface="Mali"/>
              </a:rPr>
              <a:t>หมวดค่าสาธารณูปโภค</a:t>
            </a:r>
            <a:r>
              <a:rPr lang="en-US" sz="2486" dirty="0">
                <a:solidFill>
                  <a:srgbClr val="000000"/>
                </a:solidFill>
                <a:latin typeface="Mali"/>
                <a:cs typeface="Mali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300416" y="676466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9180" y="601713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9" name="Freeform 19"/>
          <p:cNvSpPr/>
          <p:nvPr/>
        </p:nvSpPr>
        <p:spPr>
          <a:xfrm>
            <a:off x="5769774" y="1228560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5"/>
                </a:lnTo>
                <a:lnTo>
                  <a:pt x="0" y="81856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0" name="Group 20"/>
          <p:cNvGrpSpPr/>
          <p:nvPr/>
        </p:nvGrpSpPr>
        <p:grpSpPr>
          <a:xfrm>
            <a:off x="6848688" y="2670259"/>
            <a:ext cx="1573419" cy="157341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821493" y="2645102"/>
            <a:ext cx="1573419" cy="157341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124645">
            <a:off x="7125974" y="2519737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7" name="Group 27"/>
          <p:cNvGrpSpPr/>
          <p:nvPr/>
        </p:nvGrpSpPr>
        <p:grpSpPr>
          <a:xfrm>
            <a:off x="6870757" y="4658902"/>
            <a:ext cx="1573419" cy="1573419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843562" y="4633745"/>
            <a:ext cx="1573419" cy="1573419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 rot="124645">
            <a:off x="7148043" y="4508380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6" y="0"/>
                </a:lnTo>
                <a:lnTo>
                  <a:pt x="964456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4" name="Group 34"/>
          <p:cNvGrpSpPr/>
          <p:nvPr/>
        </p:nvGrpSpPr>
        <p:grpSpPr>
          <a:xfrm>
            <a:off x="6931067" y="6576570"/>
            <a:ext cx="1573419" cy="157341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903873" y="6551413"/>
            <a:ext cx="1573419" cy="1573419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 rot="124645">
            <a:off x="7208353" y="6426048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6"/>
                </a:lnTo>
                <a:lnTo>
                  <a:pt x="0" y="2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41" name="Group 41"/>
          <p:cNvGrpSpPr/>
          <p:nvPr/>
        </p:nvGrpSpPr>
        <p:grpSpPr>
          <a:xfrm>
            <a:off x="9198168" y="2701620"/>
            <a:ext cx="1573419" cy="1573419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170973" y="2676463"/>
            <a:ext cx="1573419" cy="1573419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 rot="124645">
            <a:off x="9475454" y="2551098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48" name="Group 48"/>
          <p:cNvGrpSpPr/>
          <p:nvPr/>
        </p:nvGrpSpPr>
        <p:grpSpPr>
          <a:xfrm>
            <a:off x="9220236" y="4690263"/>
            <a:ext cx="1573419" cy="1573419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193042" y="4665106"/>
            <a:ext cx="1573419" cy="1573419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Freeform 54"/>
          <p:cNvSpPr/>
          <p:nvPr/>
        </p:nvSpPr>
        <p:spPr>
          <a:xfrm rot="124645">
            <a:off x="9497522" y="4539741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55" name="Group 55"/>
          <p:cNvGrpSpPr/>
          <p:nvPr/>
        </p:nvGrpSpPr>
        <p:grpSpPr>
          <a:xfrm>
            <a:off x="9280547" y="6607931"/>
            <a:ext cx="1573419" cy="1573419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9253353" y="6582774"/>
            <a:ext cx="1573419" cy="1573419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1" name="Freeform 61"/>
          <p:cNvSpPr/>
          <p:nvPr/>
        </p:nvSpPr>
        <p:spPr>
          <a:xfrm rot="124645">
            <a:off x="9557833" y="6457409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62" name="Group 62"/>
          <p:cNvGrpSpPr/>
          <p:nvPr/>
        </p:nvGrpSpPr>
        <p:grpSpPr>
          <a:xfrm>
            <a:off x="14657845" y="2492952"/>
            <a:ext cx="1573419" cy="1573419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4630651" y="2467795"/>
            <a:ext cx="1573419" cy="1573419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8" name="Freeform 68"/>
          <p:cNvSpPr/>
          <p:nvPr/>
        </p:nvSpPr>
        <p:spPr>
          <a:xfrm rot="124645">
            <a:off x="14935131" y="2342430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69" name="Group 69"/>
          <p:cNvGrpSpPr/>
          <p:nvPr/>
        </p:nvGrpSpPr>
        <p:grpSpPr>
          <a:xfrm>
            <a:off x="14679914" y="4481595"/>
            <a:ext cx="1573419" cy="1573419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4652719" y="4456438"/>
            <a:ext cx="1573419" cy="1573419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5" name="Freeform 75"/>
          <p:cNvSpPr/>
          <p:nvPr/>
        </p:nvSpPr>
        <p:spPr>
          <a:xfrm rot="124645">
            <a:off x="14957200" y="4331073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76" name="Group 76"/>
          <p:cNvGrpSpPr/>
          <p:nvPr/>
        </p:nvGrpSpPr>
        <p:grpSpPr>
          <a:xfrm>
            <a:off x="14740225" y="6399263"/>
            <a:ext cx="1573419" cy="1573419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4713030" y="6374106"/>
            <a:ext cx="1573419" cy="1573419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2" name="Freeform 82"/>
          <p:cNvSpPr/>
          <p:nvPr/>
        </p:nvSpPr>
        <p:spPr>
          <a:xfrm rot="124645">
            <a:off x="15017511" y="6248741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83" name="Group 83"/>
          <p:cNvGrpSpPr/>
          <p:nvPr/>
        </p:nvGrpSpPr>
        <p:grpSpPr>
          <a:xfrm>
            <a:off x="8644561" y="2670259"/>
            <a:ext cx="1573419" cy="1573419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8614096" y="2660785"/>
            <a:ext cx="1573419" cy="1573419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9" name="Freeform 89"/>
          <p:cNvSpPr/>
          <p:nvPr/>
        </p:nvSpPr>
        <p:spPr>
          <a:xfrm rot="-162000">
            <a:off x="8918577" y="2519737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90" name="Group 90"/>
          <p:cNvGrpSpPr/>
          <p:nvPr/>
        </p:nvGrpSpPr>
        <p:grpSpPr>
          <a:xfrm>
            <a:off x="8666629" y="4658902"/>
            <a:ext cx="1573419" cy="1573419"/>
            <a:chOff x="0" y="0"/>
            <a:chExt cx="812800" cy="81280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8636165" y="4649428"/>
            <a:ext cx="1573419" cy="1573419"/>
            <a:chOff x="0" y="0"/>
            <a:chExt cx="812800" cy="812800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6" name="Freeform 96"/>
          <p:cNvSpPr/>
          <p:nvPr/>
        </p:nvSpPr>
        <p:spPr>
          <a:xfrm rot="-162000">
            <a:off x="8940646" y="4508380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6" y="0"/>
                </a:lnTo>
                <a:lnTo>
                  <a:pt x="964456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97" name="Group 97"/>
          <p:cNvGrpSpPr/>
          <p:nvPr/>
        </p:nvGrpSpPr>
        <p:grpSpPr>
          <a:xfrm>
            <a:off x="8726940" y="6576570"/>
            <a:ext cx="1573419" cy="1573419"/>
            <a:chOff x="0" y="0"/>
            <a:chExt cx="812800" cy="812800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8696476" y="6567096"/>
            <a:ext cx="1573419" cy="1573419"/>
            <a:chOff x="0" y="0"/>
            <a:chExt cx="812800" cy="812800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3" name="Freeform 103"/>
          <p:cNvSpPr/>
          <p:nvPr/>
        </p:nvSpPr>
        <p:spPr>
          <a:xfrm rot="-162000">
            <a:off x="9000957" y="6426048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6" y="0"/>
                </a:lnTo>
                <a:lnTo>
                  <a:pt x="964456" y="249006"/>
                </a:lnTo>
                <a:lnTo>
                  <a:pt x="0" y="2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04" name="Group 104"/>
          <p:cNvGrpSpPr/>
          <p:nvPr/>
        </p:nvGrpSpPr>
        <p:grpSpPr>
          <a:xfrm>
            <a:off x="10454650" y="2461591"/>
            <a:ext cx="1573419" cy="1573419"/>
            <a:chOff x="0" y="0"/>
            <a:chExt cx="812800" cy="812800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10406045" y="2645102"/>
            <a:ext cx="1573419" cy="1573419"/>
            <a:chOff x="0" y="0"/>
            <a:chExt cx="812800" cy="812800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0" name="Freeform 110"/>
          <p:cNvSpPr/>
          <p:nvPr/>
        </p:nvSpPr>
        <p:spPr>
          <a:xfrm rot="120324">
            <a:off x="10710526" y="2519737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11" name="Group 111"/>
          <p:cNvGrpSpPr/>
          <p:nvPr/>
        </p:nvGrpSpPr>
        <p:grpSpPr>
          <a:xfrm>
            <a:off x="10476719" y="4450234"/>
            <a:ext cx="1573419" cy="1573419"/>
            <a:chOff x="0" y="0"/>
            <a:chExt cx="812800" cy="812800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10442331" y="4425077"/>
            <a:ext cx="1573419" cy="1573419"/>
            <a:chOff x="0" y="0"/>
            <a:chExt cx="812800" cy="812800"/>
          </a:xfrm>
        </p:grpSpPr>
        <p:sp>
          <p:nvSpPr>
            <p:cNvPr id="115" name="Freeform 1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6" name="TextBox 1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7" name="Freeform 117"/>
          <p:cNvSpPr/>
          <p:nvPr/>
        </p:nvSpPr>
        <p:spPr>
          <a:xfrm rot="120324">
            <a:off x="10732594" y="4508380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18" name="Group 118"/>
          <p:cNvGrpSpPr/>
          <p:nvPr/>
        </p:nvGrpSpPr>
        <p:grpSpPr>
          <a:xfrm>
            <a:off x="10537030" y="6367902"/>
            <a:ext cx="1573419" cy="1573419"/>
            <a:chOff x="0" y="0"/>
            <a:chExt cx="812800" cy="812800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0" name="TextBox 1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1" name="Group 121"/>
          <p:cNvGrpSpPr/>
          <p:nvPr/>
        </p:nvGrpSpPr>
        <p:grpSpPr>
          <a:xfrm>
            <a:off x="10502642" y="6342745"/>
            <a:ext cx="1573419" cy="1573419"/>
            <a:chOff x="0" y="0"/>
            <a:chExt cx="812800" cy="812800"/>
          </a:xfrm>
        </p:grpSpPr>
        <p:sp>
          <p:nvSpPr>
            <p:cNvPr id="122" name="Freeform 1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3" name="TextBox 1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4" name="Freeform 124"/>
          <p:cNvSpPr/>
          <p:nvPr/>
        </p:nvSpPr>
        <p:spPr>
          <a:xfrm rot="120324">
            <a:off x="10792905" y="6426048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6"/>
                </a:lnTo>
                <a:lnTo>
                  <a:pt x="0" y="2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25" name="Group 125"/>
          <p:cNvGrpSpPr/>
          <p:nvPr/>
        </p:nvGrpSpPr>
        <p:grpSpPr>
          <a:xfrm>
            <a:off x="11038758" y="2492351"/>
            <a:ext cx="1573419" cy="1573419"/>
            <a:chOff x="0" y="0"/>
            <a:chExt cx="812800" cy="812800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11004369" y="2467194"/>
            <a:ext cx="1573419" cy="1573419"/>
            <a:chOff x="0" y="0"/>
            <a:chExt cx="812800" cy="812800"/>
          </a:xfrm>
        </p:grpSpPr>
        <p:sp>
          <p:nvSpPr>
            <p:cNvPr id="129" name="Freeform 1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0" name="TextBox 1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1" name="Freeform 131"/>
          <p:cNvSpPr/>
          <p:nvPr/>
        </p:nvSpPr>
        <p:spPr>
          <a:xfrm rot="120324">
            <a:off x="11308850" y="2341829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6"/>
                </a:lnTo>
                <a:lnTo>
                  <a:pt x="0" y="2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32" name="Group 132"/>
          <p:cNvGrpSpPr/>
          <p:nvPr/>
        </p:nvGrpSpPr>
        <p:grpSpPr>
          <a:xfrm>
            <a:off x="11060826" y="4480995"/>
            <a:ext cx="1573419" cy="1573419"/>
            <a:chOff x="0" y="0"/>
            <a:chExt cx="812800" cy="812800"/>
          </a:xfrm>
        </p:grpSpPr>
        <p:sp>
          <p:nvSpPr>
            <p:cNvPr id="133" name="Freeform 1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" name="TextBox 1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11026438" y="4455838"/>
            <a:ext cx="1573419" cy="1573419"/>
            <a:chOff x="0" y="0"/>
            <a:chExt cx="812800" cy="812800"/>
          </a:xfrm>
        </p:grpSpPr>
        <p:sp>
          <p:nvSpPr>
            <p:cNvPr id="136" name="Freeform 1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" name="TextBox 1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8" name="Freeform 138"/>
          <p:cNvSpPr/>
          <p:nvPr/>
        </p:nvSpPr>
        <p:spPr>
          <a:xfrm rot="120324">
            <a:off x="11330919" y="4330473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6" y="0"/>
                </a:lnTo>
                <a:lnTo>
                  <a:pt x="964456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39" name="Group 139"/>
          <p:cNvGrpSpPr/>
          <p:nvPr/>
        </p:nvGrpSpPr>
        <p:grpSpPr>
          <a:xfrm>
            <a:off x="11121137" y="6398663"/>
            <a:ext cx="1573419" cy="1573419"/>
            <a:chOff x="0" y="0"/>
            <a:chExt cx="812800" cy="812800"/>
          </a:xfrm>
        </p:grpSpPr>
        <p:sp>
          <p:nvSpPr>
            <p:cNvPr id="140" name="Freeform 1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1" name="TextBox 1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2" name="Group 142"/>
          <p:cNvGrpSpPr/>
          <p:nvPr/>
        </p:nvGrpSpPr>
        <p:grpSpPr>
          <a:xfrm>
            <a:off x="11086749" y="6373506"/>
            <a:ext cx="1573419" cy="1573419"/>
            <a:chOff x="0" y="0"/>
            <a:chExt cx="812800" cy="812800"/>
          </a:xfrm>
        </p:grpSpPr>
        <p:sp>
          <p:nvSpPr>
            <p:cNvPr id="143" name="Freeform 1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4" name="TextBox 1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5" name="Freeform 145"/>
          <p:cNvSpPr/>
          <p:nvPr/>
        </p:nvSpPr>
        <p:spPr>
          <a:xfrm rot="120324">
            <a:off x="11391230" y="6248141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6" y="0"/>
                </a:lnTo>
                <a:lnTo>
                  <a:pt x="964456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46" name="Group 146"/>
          <p:cNvGrpSpPr/>
          <p:nvPr/>
        </p:nvGrpSpPr>
        <p:grpSpPr>
          <a:xfrm>
            <a:off x="7374953" y="2800032"/>
            <a:ext cx="1573419" cy="1573419"/>
            <a:chOff x="0" y="0"/>
            <a:chExt cx="812800" cy="812800"/>
          </a:xfrm>
        </p:grpSpPr>
        <p:sp>
          <p:nvSpPr>
            <p:cNvPr id="147" name="Freeform 1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8" name="TextBox 1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9" name="Group 149"/>
          <p:cNvGrpSpPr/>
          <p:nvPr/>
        </p:nvGrpSpPr>
        <p:grpSpPr>
          <a:xfrm>
            <a:off x="7336640" y="2800032"/>
            <a:ext cx="1573419" cy="1573419"/>
            <a:chOff x="0" y="0"/>
            <a:chExt cx="812800" cy="812800"/>
          </a:xfrm>
        </p:grpSpPr>
        <p:sp>
          <p:nvSpPr>
            <p:cNvPr id="150" name="Freeform 1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1" name="TextBox 15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2" name="Freeform 152"/>
          <p:cNvSpPr/>
          <p:nvPr/>
        </p:nvSpPr>
        <p:spPr>
          <a:xfrm rot="-197697">
            <a:off x="7641121" y="2649511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53" name="Group 153"/>
          <p:cNvGrpSpPr/>
          <p:nvPr/>
        </p:nvGrpSpPr>
        <p:grpSpPr>
          <a:xfrm>
            <a:off x="7397021" y="4788676"/>
            <a:ext cx="1573419" cy="1573419"/>
            <a:chOff x="0" y="0"/>
            <a:chExt cx="812800" cy="812800"/>
          </a:xfrm>
        </p:grpSpPr>
        <p:sp>
          <p:nvSpPr>
            <p:cNvPr id="154" name="Freeform 1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5" name="TextBox 15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6" name="Group 156"/>
          <p:cNvGrpSpPr/>
          <p:nvPr/>
        </p:nvGrpSpPr>
        <p:grpSpPr>
          <a:xfrm>
            <a:off x="7358709" y="4788676"/>
            <a:ext cx="1573419" cy="1573419"/>
            <a:chOff x="0" y="0"/>
            <a:chExt cx="812800" cy="812800"/>
          </a:xfrm>
        </p:grpSpPr>
        <p:sp>
          <p:nvSpPr>
            <p:cNvPr id="157" name="Freeform 1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8" name="TextBox 15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9" name="Freeform 159"/>
          <p:cNvSpPr/>
          <p:nvPr/>
        </p:nvSpPr>
        <p:spPr>
          <a:xfrm rot="-197697">
            <a:off x="7663190" y="4638154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60" name="Group 160"/>
          <p:cNvGrpSpPr/>
          <p:nvPr/>
        </p:nvGrpSpPr>
        <p:grpSpPr>
          <a:xfrm>
            <a:off x="7457332" y="6706344"/>
            <a:ext cx="1573419" cy="1573419"/>
            <a:chOff x="0" y="0"/>
            <a:chExt cx="812800" cy="812800"/>
          </a:xfrm>
        </p:grpSpPr>
        <p:sp>
          <p:nvSpPr>
            <p:cNvPr id="161" name="Freeform 1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2" name="TextBox 16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3" name="Group 163"/>
          <p:cNvGrpSpPr/>
          <p:nvPr/>
        </p:nvGrpSpPr>
        <p:grpSpPr>
          <a:xfrm>
            <a:off x="7419020" y="6706344"/>
            <a:ext cx="1573419" cy="1573419"/>
            <a:chOff x="0" y="0"/>
            <a:chExt cx="812800" cy="812800"/>
          </a:xfrm>
        </p:grpSpPr>
        <p:sp>
          <p:nvSpPr>
            <p:cNvPr id="164" name="Freeform 1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5" name="TextBox 16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6" name="Freeform 166"/>
          <p:cNvSpPr/>
          <p:nvPr/>
        </p:nvSpPr>
        <p:spPr>
          <a:xfrm rot="-197697">
            <a:off x="7723501" y="6555822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6" y="0"/>
                </a:lnTo>
                <a:lnTo>
                  <a:pt x="964456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67" name="Group 167"/>
          <p:cNvGrpSpPr/>
          <p:nvPr/>
        </p:nvGrpSpPr>
        <p:grpSpPr>
          <a:xfrm>
            <a:off x="12834630" y="2492351"/>
            <a:ext cx="1573419" cy="1573419"/>
            <a:chOff x="0" y="0"/>
            <a:chExt cx="812800" cy="812800"/>
          </a:xfrm>
        </p:grpSpPr>
        <p:sp>
          <p:nvSpPr>
            <p:cNvPr id="168" name="Freeform 16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E9B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9" name="TextBox 16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0" name="Group 170"/>
          <p:cNvGrpSpPr/>
          <p:nvPr/>
        </p:nvGrpSpPr>
        <p:grpSpPr>
          <a:xfrm>
            <a:off x="12796318" y="2492351"/>
            <a:ext cx="1573419" cy="1573419"/>
            <a:chOff x="0" y="0"/>
            <a:chExt cx="812800" cy="812800"/>
          </a:xfrm>
        </p:grpSpPr>
        <p:sp>
          <p:nvSpPr>
            <p:cNvPr id="171" name="Freeform 1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2" name="TextBox 17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3" name="Freeform 173"/>
          <p:cNvSpPr/>
          <p:nvPr/>
        </p:nvSpPr>
        <p:spPr>
          <a:xfrm rot="-197697">
            <a:off x="13100799" y="2341829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6"/>
                </a:lnTo>
                <a:lnTo>
                  <a:pt x="0" y="2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74" name="Group 174"/>
          <p:cNvGrpSpPr/>
          <p:nvPr/>
        </p:nvGrpSpPr>
        <p:grpSpPr>
          <a:xfrm>
            <a:off x="12856699" y="4480995"/>
            <a:ext cx="1573419" cy="1573419"/>
            <a:chOff x="0" y="0"/>
            <a:chExt cx="812800" cy="812800"/>
          </a:xfrm>
        </p:grpSpPr>
        <p:sp>
          <p:nvSpPr>
            <p:cNvPr id="175" name="Freeform 1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6" name="TextBox 17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7" name="Group 177"/>
          <p:cNvGrpSpPr/>
          <p:nvPr/>
        </p:nvGrpSpPr>
        <p:grpSpPr>
          <a:xfrm>
            <a:off x="12818387" y="4480995"/>
            <a:ext cx="1573419" cy="1573419"/>
            <a:chOff x="0" y="0"/>
            <a:chExt cx="812800" cy="812800"/>
          </a:xfrm>
        </p:grpSpPr>
        <p:sp>
          <p:nvSpPr>
            <p:cNvPr id="178" name="Freeform 1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9" name="TextBox 17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0" name="Freeform 180"/>
          <p:cNvSpPr/>
          <p:nvPr/>
        </p:nvSpPr>
        <p:spPr>
          <a:xfrm rot="-197697">
            <a:off x="13122867" y="4330473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81" name="Group 181"/>
          <p:cNvGrpSpPr/>
          <p:nvPr/>
        </p:nvGrpSpPr>
        <p:grpSpPr>
          <a:xfrm>
            <a:off x="12917010" y="6398663"/>
            <a:ext cx="1573419" cy="1573419"/>
            <a:chOff x="0" y="0"/>
            <a:chExt cx="812800" cy="812800"/>
          </a:xfrm>
        </p:grpSpPr>
        <p:sp>
          <p:nvSpPr>
            <p:cNvPr id="182" name="Freeform 1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3" name="TextBox 18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4" name="Group 184"/>
          <p:cNvGrpSpPr/>
          <p:nvPr/>
        </p:nvGrpSpPr>
        <p:grpSpPr>
          <a:xfrm>
            <a:off x="12878698" y="6398663"/>
            <a:ext cx="1573419" cy="1573419"/>
            <a:chOff x="0" y="0"/>
            <a:chExt cx="812800" cy="812800"/>
          </a:xfrm>
        </p:grpSpPr>
        <p:sp>
          <p:nvSpPr>
            <p:cNvPr id="185" name="Freeform 1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6" name="TextBox 18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7" name="Freeform 187"/>
          <p:cNvSpPr/>
          <p:nvPr/>
        </p:nvSpPr>
        <p:spPr>
          <a:xfrm rot="-197697">
            <a:off x="13183178" y="6248141"/>
            <a:ext cx="964457" cy="249005"/>
          </a:xfrm>
          <a:custGeom>
            <a:avLst/>
            <a:gdLst/>
            <a:ahLst/>
            <a:cxnLst/>
            <a:rect l="l" t="t" r="r" b="b"/>
            <a:pathLst>
              <a:path w="964457" h="249005">
                <a:moveTo>
                  <a:pt x="0" y="0"/>
                </a:moveTo>
                <a:lnTo>
                  <a:pt x="964457" y="0"/>
                </a:lnTo>
                <a:lnTo>
                  <a:pt x="964457" y="249005"/>
                </a:lnTo>
                <a:lnTo>
                  <a:pt x="0" y="2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8" name="TextBox 188"/>
          <p:cNvSpPr txBox="1"/>
          <p:nvPr/>
        </p:nvSpPr>
        <p:spPr>
          <a:xfrm>
            <a:off x="7111863" y="2996438"/>
            <a:ext cx="992679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A</a:t>
            </a:r>
          </a:p>
        </p:txBody>
      </p:sp>
      <p:sp>
        <p:nvSpPr>
          <p:cNvPr id="189" name="TextBox 189"/>
          <p:cNvSpPr txBox="1"/>
          <p:nvPr/>
        </p:nvSpPr>
        <p:spPr>
          <a:xfrm>
            <a:off x="7072052" y="4985081"/>
            <a:ext cx="1116438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I</a:t>
            </a:r>
          </a:p>
        </p:txBody>
      </p:sp>
      <p:sp>
        <p:nvSpPr>
          <p:cNvPr id="190" name="TextBox 190"/>
          <p:cNvSpPr txBox="1"/>
          <p:nvPr/>
        </p:nvSpPr>
        <p:spPr>
          <a:xfrm>
            <a:off x="7227613" y="6902749"/>
            <a:ext cx="925938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Q</a:t>
            </a:r>
          </a:p>
        </p:txBody>
      </p:sp>
      <p:sp>
        <p:nvSpPr>
          <p:cNvPr id="191" name="TextBox 191"/>
          <p:cNvSpPr txBox="1"/>
          <p:nvPr/>
        </p:nvSpPr>
        <p:spPr>
          <a:xfrm>
            <a:off x="9459176" y="3027798"/>
            <a:ext cx="997011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E</a:t>
            </a:r>
          </a:p>
        </p:txBody>
      </p:sp>
      <p:sp>
        <p:nvSpPr>
          <p:cNvPr id="192" name="TextBox 192"/>
          <p:cNvSpPr txBox="1"/>
          <p:nvPr/>
        </p:nvSpPr>
        <p:spPr>
          <a:xfrm>
            <a:off x="9471156" y="5016442"/>
            <a:ext cx="1017190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M</a:t>
            </a:r>
          </a:p>
        </p:txBody>
      </p:sp>
      <p:sp>
        <p:nvSpPr>
          <p:cNvPr id="193" name="TextBox 193"/>
          <p:cNvSpPr txBox="1"/>
          <p:nvPr/>
        </p:nvSpPr>
        <p:spPr>
          <a:xfrm>
            <a:off x="9872522" y="6934110"/>
            <a:ext cx="335080" cy="785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U</a:t>
            </a:r>
          </a:p>
        </p:txBody>
      </p:sp>
      <p:sp>
        <p:nvSpPr>
          <p:cNvPr id="194" name="TextBox 194"/>
          <p:cNvSpPr txBox="1"/>
          <p:nvPr/>
        </p:nvSpPr>
        <p:spPr>
          <a:xfrm>
            <a:off x="14958890" y="2819130"/>
            <a:ext cx="916940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H</a:t>
            </a:r>
          </a:p>
        </p:txBody>
      </p:sp>
      <p:sp>
        <p:nvSpPr>
          <p:cNvPr id="195" name="TextBox 195"/>
          <p:cNvSpPr txBox="1"/>
          <p:nvPr/>
        </p:nvSpPr>
        <p:spPr>
          <a:xfrm>
            <a:off x="15003027" y="4807774"/>
            <a:ext cx="872803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P</a:t>
            </a:r>
          </a:p>
        </p:txBody>
      </p:sp>
      <p:sp>
        <p:nvSpPr>
          <p:cNvPr id="196" name="TextBox 196"/>
          <p:cNvSpPr txBox="1"/>
          <p:nvPr/>
        </p:nvSpPr>
        <p:spPr>
          <a:xfrm>
            <a:off x="15031322" y="6725442"/>
            <a:ext cx="936836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X</a:t>
            </a:r>
          </a:p>
        </p:txBody>
      </p:sp>
      <p:sp>
        <p:nvSpPr>
          <p:cNvPr id="197" name="TextBox 197"/>
          <p:cNvSpPr txBox="1"/>
          <p:nvPr/>
        </p:nvSpPr>
        <p:spPr>
          <a:xfrm>
            <a:off x="8932912" y="2996438"/>
            <a:ext cx="1002698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B</a:t>
            </a:r>
          </a:p>
        </p:txBody>
      </p:sp>
      <p:sp>
        <p:nvSpPr>
          <p:cNvPr id="198" name="TextBox 198"/>
          <p:cNvSpPr txBox="1"/>
          <p:nvPr/>
        </p:nvSpPr>
        <p:spPr>
          <a:xfrm>
            <a:off x="8977050" y="4985081"/>
            <a:ext cx="958561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J</a:t>
            </a:r>
          </a:p>
        </p:txBody>
      </p:sp>
      <p:sp>
        <p:nvSpPr>
          <p:cNvPr id="199" name="TextBox 199"/>
          <p:cNvSpPr txBox="1"/>
          <p:nvPr/>
        </p:nvSpPr>
        <p:spPr>
          <a:xfrm>
            <a:off x="8815303" y="6902749"/>
            <a:ext cx="1402676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R</a:t>
            </a:r>
          </a:p>
        </p:txBody>
      </p:sp>
      <p:sp>
        <p:nvSpPr>
          <p:cNvPr id="200" name="TextBox 200"/>
          <p:cNvSpPr txBox="1"/>
          <p:nvPr/>
        </p:nvSpPr>
        <p:spPr>
          <a:xfrm>
            <a:off x="10748938" y="2996438"/>
            <a:ext cx="919040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C</a:t>
            </a:r>
          </a:p>
        </p:txBody>
      </p:sp>
      <p:sp>
        <p:nvSpPr>
          <p:cNvPr id="201" name="TextBox 201"/>
          <p:cNvSpPr txBox="1"/>
          <p:nvPr/>
        </p:nvSpPr>
        <p:spPr>
          <a:xfrm>
            <a:off x="10745816" y="4985081"/>
            <a:ext cx="969422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K</a:t>
            </a:r>
          </a:p>
        </p:txBody>
      </p:sp>
      <p:sp>
        <p:nvSpPr>
          <p:cNvPr id="202" name="TextBox 202"/>
          <p:cNvSpPr txBox="1"/>
          <p:nvPr/>
        </p:nvSpPr>
        <p:spPr>
          <a:xfrm>
            <a:off x="10806127" y="6902749"/>
            <a:ext cx="969422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S</a:t>
            </a:r>
          </a:p>
        </p:txBody>
      </p:sp>
      <p:sp>
        <p:nvSpPr>
          <p:cNvPr id="203" name="TextBox 203"/>
          <p:cNvSpPr txBox="1"/>
          <p:nvPr/>
        </p:nvSpPr>
        <p:spPr>
          <a:xfrm>
            <a:off x="11226911" y="2818530"/>
            <a:ext cx="1159743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F</a:t>
            </a:r>
          </a:p>
        </p:txBody>
      </p:sp>
      <p:sp>
        <p:nvSpPr>
          <p:cNvPr id="204" name="TextBox 204"/>
          <p:cNvSpPr txBox="1"/>
          <p:nvPr/>
        </p:nvSpPr>
        <p:spPr>
          <a:xfrm>
            <a:off x="11410815" y="4807173"/>
            <a:ext cx="836072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N</a:t>
            </a:r>
          </a:p>
        </p:txBody>
      </p:sp>
      <p:sp>
        <p:nvSpPr>
          <p:cNvPr id="205" name="TextBox 205"/>
          <p:cNvSpPr txBox="1"/>
          <p:nvPr/>
        </p:nvSpPr>
        <p:spPr>
          <a:xfrm>
            <a:off x="11715476" y="6724841"/>
            <a:ext cx="347372" cy="785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V</a:t>
            </a:r>
          </a:p>
        </p:txBody>
      </p:sp>
      <p:sp>
        <p:nvSpPr>
          <p:cNvPr id="206" name="TextBox 206"/>
          <p:cNvSpPr txBox="1"/>
          <p:nvPr/>
        </p:nvSpPr>
        <p:spPr>
          <a:xfrm>
            <a:off x="7619951" y="3126211"/>
            <a:ext cx="1006796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D</a:t>
            </a:r>
          </a:p>
        </p:txBody>
      </p:sp>
      <p:sp>
        <p:nvSpPr>
          <p:cNvPr id="207" name="TextBox 207"/>
          <p:cNvSpPr txBox="1"/>
          <p:nvPr/>
        </p:nvSpPr>
        <p:spPr>
          <a:xfrm>
            <a:off x="7621670" y="5114854"/>
            <a:ext cx="1047497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L</a:t>
            </a:r>
          </a:p>
        </p:txBody>
      </p:sp>
      <p:sp>
        <p:nvSpPr>
          <p:cNvPr id="208" name="TextBox 208"/>
          <p:cNvSpPr txBox="1"/>
          <p:nvPr/>
        </p:nvSpPr>
        <p:spPr>
          <a:xfrm>
            <a:off x="7701031" y="7032523"/>
            <a:ext cx="1009397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T</a:t>
            </a:r>
          </a:p>
        </p:txBody>
      </p:sp>
      <p:sp>
        <p:nvSpPr>
          <p:cNvPr id="209" name="TextBox 209"/>
          <p:cNvSpPr txBox="1"/>
          <p:nvPr/>
        </p:nvSpPr>
        <p:spPr>
          <a:xfrm>
            <a:off x="13034498" y="2818530"/>
            <a:ext cx="1097059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G</a:t>
            </a:r>
          </a:p>
        </p:txBody>
      </p:sp>
      <p:sp>
        <p:nvSpPr>
          <p:cNvPr id="210" name="TextBox 210"/>
          <p:cNvSpPr txBox="1"/>
          <p:nvPr/>
        </p:nvSpPr>
        <p:spPr>
          <a:xfrm>
            <a:off x="13078635" y="4807173"/>
            <a:ext cx="1052922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O</a:t>
            </a:r>
          </a:p>
        </p:txBody>
      </p:sp>
      <p:sp>
        <p:nvSpPr>
          <p:cNvPr id="211" name="TextBox 211"/>
          <p:cNvSpPr txBox="1"/>
          <p:nvPr/>
        </p:nvSpPr>
        <p:spPr>
          <a:xfrm>
            <a:off x="13199257" y="6724841"/>
            <a:ext cx="932300" cy="78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3C2E3D"/>
                </a:solidFill>
                <a:latin typeface="Finger Paint"/>
              </a:rPr>
              <a:t>W</a:t>
            </a:r>
          </a:p>
        </p:txBody>
      </p:sp>
      <p:grpSp>
        <p:nvGrpSpPr>
          <p:cNvPr id="212" name="Group 212"/>
          <p:cNvGrpSpPr/>
          <p:nvPr/>
        </p:nvGrpSpPr>
        <p:grpSpPr>
          <a:xfrm>
            <a:off x="990859" y="629522"/>
            <a:ext cx="15917348" cy="9164462"/>
            <a:chOff x="0" y="0"/>
            <a:chExt cx="3764577" cy="2167467"/>
          </a:xfrm>
        </p:grpSpPr>
        <p:sp>
          <p:nvSpPr>
            <p:cNvPr id="213" name="Freeform 213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4" name="TextBox 214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5" name="Freeform 215"/>
          <p:cNvSpPr/>
          <p:nvPr/>
        </p:nvSpPr>
        <p:spPr>
          <a:xfrm>
            <a:off x="8499283" y="1432464"/>
            <a:ext cx="409853" cy="409853"/>
          </a:xfrm>
          <a:custGeom>
            <a:avLst/>
            <a:gdLst/>
            <a:ahLst/>
            <a:cxnLst/>
            <a:rect l="l" t="t" r="r" b="b"/>
            <a:pathLst>
              <a:path w="409853" h="409853">
                <a:moveTo>
                  <a:pt x="0" y="0"/>
                </a:moveTo>
                <a:lnTo>
                  <a:pt x="409853" y="0"/>
                </a:lnTo>
                <a:lnTo>
                  <a:pt x="409853" y="409853"/>
                </a:lnTo>
                <a:lnTo>
                  <a:pt x="0" y="4098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16" name="Group 216"/>
          <p:cNvGrpSpPr/>
          <p:nvPr/>
        </p:nvGrpSpPr>
        <p:grpSpPr>
          <a:xfrm>
            <a:off x="5060051" y="1022386"/>
            <a:ext cx="3439232" cy="1193781"/>
            <a:chOff x="0" y="0"/>
            <a:chExt cx="2112850" cy="733385"/>
          </a:xfrm>
        </p:grpSpPr>
        <p:sp>
          <p:nvSpPr>
            <p:cNvPr id="217" name="Freeform 217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E18D8D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8" name="TextBox 218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9" name="Group 219"/>
          <p:cNvGrpSpPr/>
          <p:nvPr/>
        </p:nvGrpSpPr>
        <p:grpSpPr>
          <a:xfrm>
            <a:off x="4987402" y="954209"/>
            <a:ext cx="3439232" cy="1193781"/>
            <a:chOff x="0" y="0"/>
            <a:chExt cx="2112850" cy="733385"/>
          </a:xfrm>
        </p:grpSpPr>
        <p:sp>
          <p:nvSpPr>
            <p:cNvPr id="220" name="Freeform 220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F6D6D6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1" name="TextBox 221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938"/>
                </a:lnSpc>
              </a:pPr>
              <a:r>
                <a:rPr lang="en-US" sz="1384" dirty="0" err="1">
                  <a:solidFill>
                    <a:srgbClr val="000000"/>
                  </a:solidFill>
                  <a:cs typeface="Itim"/>
                </a:rPr>
                <a:t>ลงชื่อยืมเงินในสมุดเงินสดย่อย</a:t>
              </a:r>
              <a:r>
                <a:rPr lang="en-US" sz="1384" dirty="0">
                  <a:solidFill>
                    <a:srgbClr val="000000"/>
                  </a:solidFill>
                  <a:cs typeface="Itim"/>
                </a:rPr>
                <a:t> ณ </a:t>
              </a:r>
              <a:r>
                <a:rPr lang="en-US" sz="1384" dirty="0" err="1">
                  <a:solidFill>
                    <a:srgbClr val="000000"/>
                  </a:solidFill>
                  <a:cs typeface="Itim"/>
                </a:rPr>
                <a:t>หน่วยการเงิน</a:t>
              </a:r>
              <a:r>
                <a:rPr lang="en-US" sz="1384" dirty="0">
                  <a:solidFill>
                    <a:srgbClr val="000000"/>
                  </a:solidFill>
                  <a:cs typeface="Itim"/>
                </a:rPr>
                <a:t> </a:t>
              </a:r>
              <a:r>
                <a:rPr lang="en-US" sz="1384" dirty="0" err="1">
                  <a:solidFill>
                    <a:srgbClr val="000000"/>
                  </a:solidFill>
                  <a:cs typeface="Itim"/>
                </a:rPr>
                <a:t>ต่อหน้าผู้รักษาเงินสดย่อย</a:t>
              </a:r>
              <a:r>
                <a:rPr lang="en-US" sz="1384" dirty="0">
                  <a:solidFill>
                    <a:srgbClr val="000000"/>
                  </a:solidFill>
                  <a:cs typeface="Itim"/>
                </a:rPr>
                <a:t> </a:t>
              </a:r>
              <a:r>
                <a:rPr lang="en-US" sz="1384" dirty="0" err="1">
                  <a:solidFill>
                    <a:srgbClr val="000000"/>
                  </a:solidFill>
                  <a:cs typeface="Itim"/>
                </a:rPr>
                <a:t>โดยต้องระบุรายการและวัตถุประสงค์ของการยืม</a:t>
              </a:r>
              <a:r>
                <a:rPr lang="en-US" sz="1384" dirty="0">
                  <a:solidFill>
                    <a:srgbClr val="000000"/>
                  </a:solidFill>
                  <a:cs typeface="Itim"/>
                </a:rPr>
                <a:t> </a:t>
              </a:r>
            </a:p>
            <a:p>
              <a:pPr algn="ctr">
                <a:lnSpc>
                  <a:spcPts val="1938"/>
                </a:lnSpc>
                <a:spcBef>
                  <a:spcPct val="0"/>
                </a:spcBef>
              </a:pPr>
              <a:r>
                <a:rPr lang="en-US" sz="1384" dirty="0" err="1">
                  <a:solidFill>
                    <a:srgbClr val="000000"/>
                  </a:solidFill>
                  <a:cs typeface="Itim"/>
                </a:rPr>
                <a:t>เช่น</a:t>
              </a:r>
              <a:r>
                <a:rPr lang="en-US" sz="1384" dirty="0">
                  <a:solidFill>
                    <a:srgbClr val="000000"/>
                  </a:solidFill>
                  <a:cs typeface="Itim"/>
                </a:rPr>
                <a:t> </a:t>
              </a:r>
              <a:r>
                <a:rPr lang="en-US" sz="1384" dirty="0" err="1">
                  <a:solidFill>
                    <a:srgbClr val="000000"/>
                  </a:solidFill>
                  <a:cs typeface="Itim"/>
                </a:rPr>
                <a:t>เพื่อรับรองการประชุม</a:t>
              </a:r>
              <a:endParaRPr lang="en-US" sz="1384" dirty="0">
                <a:solidFill>
                  <a:srgbClr val="000000"/>
                </a:solidFill>
                <a:cs typeface="Itim"/>
              </a:endParaRPr>
            </a:p>
          </p:txBody>
        </p:sp>
      </p:grpSp>
      <p:grpSp>
        <p:nvGrpSpPr>
          <p:cNvPr id="222" name="Group 222"/>
          <p:cNvGrpSpPr/>
          <p:nvPr/>
        </p:nvGrpSpPr>
        <p:grpSpPr>
          <a:xfrm>
            <a:off x="5451656" y="1880012"/>
            <a:ext cx="150965" cy="150965"/>
            <a:chOff x="0" y="0"/>
            <a:chExt cx="812800" cy="812800"/>
          </a:xfrm>
        </p:grpSpPr>
        <p:sp>
          <p:nvSpPr>
            <p:cNvPr id="223" name="Freeform 2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24" name="TextBox 2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25" name="Group 225"/>
          <p:cNvGrpSpPr/>
          <p:nvPr/>
        </p:nvGrpSpPr>
        <p:grpSpPr>
          <a:xfrm>
            <a:off x="7919460" y="1880012"/>
            <a:ext cx="150965" cy="150965"/>
            <a:chOff x="0" y="0"/>
            <a:chExt cx="812800" cy="812800"/>
          </a:xfrm>
        </p:grpSpPr>
        <p:sp>
          <p:nvSpPr>
            <p:cNvPr id="226" name="Freeform 2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27" name="TextBox 2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28" name="Group 228"/>
          <p:cNvGrpSpPr/>
          <p:nvPr/>
        </p:nvGrpSpPr>
        <p:grpSpPr>
          <a:xfrm>
            <a:off x="5060051" y="2387560"/>
            <a:ext cx="3439232" cy="1193781"/>
            <a:chOff x="0" y="0"/>
            <a:chExt cx="2112850" cy="733385"/>
          </a:xfrm>
        </p:grpSpPr>
        <p:sp>
          <p:nvSpPr>
            <p:cNvPr id="229" name="Freeform 229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E18D8D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0" name="TextBox 230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1" name="Group 231"/>
          <p:cNvGrpSpPr/>
          <p:nvPr/>
        </p:nvGrpSpPr>
        <p:grpSpPr>
          <a:xfrm>
            <a:off x="4987402" y="2319384"/>
            <a:ext cx="3439232" cy="1193781"/>
            <a:chOff x="0" y="0"/>
            <a:chExt cx="2112850" cy="733385"/>
          </a:xfrm>
        </p:grpSpPr>
        <p:sp>
          <p:nvSpPr>
            <p:cNvPr id="232" name="Freeform 232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FFF6E5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3" name="TextBox 233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938"/>
                </a:lnSpc>
                <a:spcBef>
                  <a:spcPct val="0"/>
                </a:spcBef>
              </a:pPr>
              <a:r>
                <a:rPr lang="en-US" sz="1384">
                  <a:solidFill>
                    <a:srgbClr val="000000"/>
                  </a:solidFill>
                  <a:latin typeface="Itim"/>
                  <a:cs typeface="Itim"/>
                </a:rPr>
                <a:t>จ่ายเงินสดให้แก่ผู้ยืมตามข้อ 1 </a:t>
              </a:r>
            </a:p>
          </p:txBody>
        </p:sp>
      </p:grpSp>
      <p:grpSp>
        <p:nvGrpSpPr>
          <p:cNvPr id="234" name="Group 234"/>
          <p:cNvGrpSpPr/>
          <p:nvPr/>
        </p:nvGrpSpPr>
        <p:grpSpPr>
          <a:xfrm>
            <a:off x="5451656" y="3308348"/>
            <a:ext cx="150965" cy="150965"/>
            <a:chOff x="0" y="0"/>
            <a:chExt cx="812800" cy="812800"/>
          </a:xfrm>
        </p:grpSpPr>
        <p:sp>
          <p:nvSpPr>
            <p:cNvPr id="235" name="Freeform 2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36" name="TextBox 23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37" name="Group 237"/>
          <p:cNvGrpSpPr/>
          <p:nvPr/>
        </p:nvGrpSpPr>
        <p:grpSpPr>
          <a:xfrm>
            <a:off x="7919460" y="3308348"/>
            <a:ext cx="150965" cy="150965"/>
            <a:chOff x="0" y="0"/>
            <a:chExt cx="812800" cy="812800"/>
          </a:xfrm>
        </p:grpSpPr>
        <p:sp>
          <p:nvSpPr>
            <p:cNvPr id="238" name="Freeform 2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39" name="TextBox 23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40" name="Group 240"/>
          <p:cNvGrpSpPr/>
          <p:nvPr/>
        </p:nvGrpSpPr>
        <p:grpSpPr>
          <a:xfrm>
            <a:off x="5451656" y="2387560"/>
            <a:ext cx="150965" cy="150965"/>
            <a:chOff x="0" y="0"/>
            <a:chExt cx="812800" cy="812800"/>
          </a:xfrm>
        </p:grpSpPr>
        <p:sp>
          <p:nvSpPr>
            <p:cNvPr id="241" name="Freeform 2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42" name="TextBox 24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43" name="Group 243"/>
          <p:cNvGrpSpPr/>
          <p:nvPr/>
        </p:nvGrpSpPr>
        <p:grpSpPr>
          <a:xfrm>
            <a:off x="7919460" y="2387560"/>
            <a:ext cx="150965" cy="150965"/>
            <a:chOff x="0" y="0"/>
            <a:chExt cx="812800" cy="812800"/>
          </a:xfrm>
        </p:grpSpPr>
        <p:sp>
          <p:nvSpPr>
            <p:cNvPr id="244" name="Freeform 2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45" name="TextBox 24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46" name="Group 246"/>
          <p:cNvGrpSpPr/>
          <p:nvPr/>
        </p:nvGrpSpPr>
        <p:grpSpPr>
          <a:xfrm>
            <a:off x="5060051" y="3755091"/>
            <a:ext cx="3439232" cy="1193781"/>
            <a:chOff x="0" y="0"/>
            <a:chExt cx="2112850" cy="733385"/>
          </a:xfrm>
        </p:grpSpPr>
        <p:sp>
          <p:nvSpPr>
            <p:cNvPr id="247" name="Freeform 247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E18D8D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8" name="TextBox 248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9" name="Group 249"/>
          <p:cNvGrpSpPr/>
          <p:nvPr/>
        </p:nvGrpSpPr>
        <p:grpSpPr>
          <a:xfrm>
            <a:off x="4987402" y="3686914"/>
            <a:ext cx="3439232" cy="1193781"/>
            <a:chOff x="0" y="0"/>
            <a:chExt cx="2112850" cy="733385"/>
          </a:xfrm>
        </p:grpSpPr>
        <p:sp>
          <p:nvSpPr>
            <p:cNvPr id="250" name="Freeform 250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F6D6D6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1" name="TextBox 251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938"/>
                </a:lnSpc>
                <a:spcBef>
                  <a:spcPct val="0"/>
                </a:spcBef>
              </a:pPr>
              <a:r>
                <a:rPr lang="en-US" sz="1384">
                  <a:solidFill>
                    <a:srgbClr val="000000"/>
                  </a:solidFill>
                  <a:cs typeface="Itim"/>
                </a:rPr>
                <a:t>ดำเนินการจ่ายเงินสดให้แก่ซัพพลายเออร์ ร้านค้า และเก็บรวบรวมใบเสร็จ</a:t>
              </a:r>
            </a:p>
          </p:txBody>
        </p:sp>
      </p:grpSp>
      <p:grpSp>
        <p:nvGrpSpPr>
          <p:cNvPr id="252" name="Group 252"/>
          <p:cNvGrpSpPr/>
          <p:nvPr/>
        </p:nvGrpSpPr>
        <p:grpSpPr>
          <a:xfrm>
            <a:off x="5451656" y="4675879"/>
            <a:ext cx="150965" cy="150965"/>
            <a:chOff x="0" y="0"/>
            <a:chExt cx="812800" cy="812800"/>
          </a:xfrm>
        </p:grpSpPr>
        <p:sp>
          <p:nvSpPr>
            <p:cNvPr id="253" name="Freeform 2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54" name="TextBox 25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55" name="Group 255"/>
          <p:cNvGrpSpPr/>
          <p:nvPr/>
        </p:nvGrpSpPr>
        <p:grpSpPr>
          <a:xfrm>
            <a:off x="7919460" y="4675879"/>
            <a:ext cx="150965" cy="150965"/>
            <a:chOff x="0" y="0"/>
            <a:chExt cx="812800" cy="812800"/>
          </a:xfrm>
        </p:grpSpPr>
        <p:sp>
          <p:nvSpPr>
            <p:cNvPr id="256" name="Freeform 2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57" name="TextBox 25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58" name="Group 258"/>
          <p:cNvGrpSpPr/>
          <p:nvPr/>
        </p:nvGrpSpPr>
        <p:grpSpPr>
          <a:xfrm>
            <a:off x="5451656" y="3755091"/>
            <a:ext cx="150965" cy="150965"/>
            <a:chOff x="0" y="0"/>
            <a:chExt cx="812800" cy="812800"/>
          </a:xfrm>
        </p:grpSpPr>
        <p:sp>
          <p:nvSpPr>
            <p:cNvPr id="259" name="Freeform 2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60" name="TextBox 26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61" name="Group 261"/>
          <p:cNvGrpSpPr/>
          <p:nvPr/>
        </p:nvGrpSpPr>
        <p:grpSpPr>
          <a:xfrm>
            <a:off x="7919460" y="3755091"/>
            <a:ext cx="150965" cy="150965"/>
            <a:chOff x="0" y="0"/>
            <a:chExt cx="812800" cy="812800"/>
          </a:xfrm>
        </p:grpSpPr>
        <p:sp>
          <p:nvSpPr>
            <p:cNvPr id="262" name="Freeform 2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63" name="TextBox 26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64" name="Group 264"/>
          <p:cNvGrpSpPr/>
          <p:nvPr/>
        </p:nvGrpSpPr>
        <p:grpSpPr>
          <a:xfrm>
            <a:off x="5060051" y="5122621"/>
            <a:ext cx="3439232" cy="1193781"/>
            <a:chOff x="0" y="0"/>
            <a:chExt cx="2112850" cy="733385"/>
          </a:xfrm>
        </p:grpSpPr>
        <p:sp>
          <p:nvSpPr>
            <p:cNvPr id="265" name="Freeform 265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E18D8D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66" name="TextBox 266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938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7" name="Group 267"/>
          <p:cNvGrpSpPr/>
          <p:nvPr/>
        </p:nvGrpSpPr>
        <p:grpSpPr>
          <a:xfrm>
            <a:off x="5451656" y="5122621"/>
            <a:ext cx="150965" cy="150965"/>
            <a:chOff x="0" y="0"/>
            <a:chExt cx="812800" cy="812800"/>
          </a:xfrm>
        </p:grpSpPr>
        <p:sp>
          <p:nvSpPr>
            <p:cNvPr id="268" name="Freeform 26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69" name="TextBox 26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70" name="Group 270"/>
          <p:cNvGrpSpPr/>
          <p:nvPr/>
        </p:nvGrpSpPr>
        <p:grpSpPr>
          <a:xfrm>
            <a:off x="7919460" y="5122621"/>
            <a:ext cx="150965" cy="150965"/>
            <a:chOff x="0" y="0"/>
            <a:chExt cx="812800" cy="812800"/>
          </a:xfrm>
        </p:grpSpPr>
        <p:sp>
          <p:nvSpPr>
            <p:cNvPr id="271" name="Freeform 2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72" name="TextBox 2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73" name="Group 273"/>
          <p:cNvGrpSpPr/>
          <p:nvPr/>
        </p:nvGrpSpPr>
        <p:grpSpPr>
          <a:xfrm>
            <a:off x="5518439" y="1932163"/>
            <a:ext cx="35071" cy="522713"/>
            <a:chOff x="0" y="0"/>
            <a:chExt cx="21545" cy="321122"/>
          </a:xfrm>
        </p:grpSpPr>
        <p:sp>
          <p:nvSpPr>
            <p:cNvPr id="274" name="Freeform 274"/>
            <p:cNvSpPr/>
            <p:nvPr/>
          </p:nvSpPr>
          <p:spPr>
            <a:xfrm>
              <a:off x="0" y="0"/>
              <a:ext cx="21545" cy="321122"/>
            </a:xfrm>
            <a:custGeom>
              <a:avLst/>
              <a:gdLst/>
              <a:ahLst/>
              <a:cxnLst/>
              <a:rect l="l" t="t" r="r" b="b"/>
              <a:pathLst>
                <a:path w="21545" h="321122">
                  <a:moveTo>
                    <a:pt x="0" y="0"/>
                  </a:moveTo>
                  <a:lnTo>
                    <a:pt x="21545" y="0"/>
                  </a:lnTo>
                  <a:lnTo>
                    <a:pt x="21545" y="321122"/>
                  </a:lnTo>
                  <a:lnTo>
                    <a:pt x="0" y="321122"/>
                  </a:ln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75" name="TextBox 275"/>
            <p:cNvSpPr txBox="1"/>
            <p:nvPr/>
          </p:nvSpPr>
          <p:spPr>
            <a:xfrm>
              <a:off x="0" y="-28575"/>
              <a:ext cx="21545" cy="349697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76" name="Group 276"/>
          <p:cNvGrpSpPr/>
          <p:nvPr/>
        </p:nvGrpSpPr>
        <p:grpSpPr>
          <a:xfrm>
            <a:off x="7982868" y="1932163"/>
            <a:ext cx="35071" cy="522713"/>
            <a:chOff x="0" y="0"/>
            <a:chExt cx="21545" cy="321122"/>
          </a:xfrm>
        </p:grpSpPr>
        <p:sp>
          <p:nvSpPr>
            <p:cNvPr id="277" name="Freeform 277"/>
            <p:cNvSpPr/>
            <p:nvPr/>
          </p:nvSpPr>
          <p:spPr>
            <a:xfrm>
              <a:off x="0" y="0"/>
              <a:ext cx="21545" cy="321122"/>
            </a:xfrm>
            <a:custGeom>
              <a:avLst/>
              <a:gdLst/>
              <a:ahLst/>
              <a:cxnLst/>
              <a:rect l="l" t="t" r="r" b="b"/>
              <a:pathLst>
                <a:path w="21545" h="321122">
                  <a:moveTo>
                    <a:pt x="0" y="0"/>
                  </a:moveTo>
                  <a:lnTo>
                    <a:pt x="21545" y="0"/>
                  </a:lnTo>
                  <a:lnTo>
                    <a:pt x="21545" y="321122"/>
                  </a:lnTo>
                  <a:lnTo>
                    <a:pt x="0" y="321122"/>
                  </a:ln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78" name="TextBox 278"/>
            <p:cNvSpPr txBox="1"/>
            <p:nvPr/>
          </p:nvSpPr>
          <p:spPr>
            <a:xfrm>
              <a:off x="0" y="-28575"/>
              <a:ext cx="21545" cy="349697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79" name="Group 279"/>
          <p:cNvGrpSpPr/>
          <p:nvPr/>
        </p:nvGrpSpPr>
        <p:grpSpPr>
          <a:xfrm>
            <a:off x="5518439" y="3322928"/>
            <a:ext cx="35071" cy="522713"/>
            <a:chOff x="0" y="0"/>
            <a:chExt cx="21545" cy="321122"/>
          </a:xfrm>
        </p:grpSpPr>
        <p:sp>
          <p:nvSpPr>
            <p:cNvPr id="280" name="Freeform 280"/>
            <p:cNvSpPr/>
            <p:nvPr/>
          </p:nvSpPr>
          <p:spPr>
            <a:xfrm>
              <a:off x="0" y="0"/>
              <a:ext cx="21545" cy="321122"/>
            </a:xfrm>
            <a:custGeom>
              <a:avLst/>
              <a:gdLst/>
              <a:ahLst/>
              <a:cxnLst/>
              <a:rect l="l" t="t" r="r" b="b"/>
              <a:pathLst>
                <a:path w="21545" h="321122">
                  <a:moveTo>
                    <a:pt x="0" y="0"/>
                  </a:moveTo>
                  <a:lnTo>
                    <a:pt x="21545" y="0"/>
                  </a:lnTo>
                  <a:lnTo>
                    <a:pt x="21545" y="321122"/>
                  </a:lnTo>
                  <a:lnTo>
                    <a:pt x="0" y="321122"/>
                  </a:ln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81" name="TextBox 281"/>
            <p:cNvSpPr txBox="1"/>
            <p:nvPr/>
          </p:nvSpPr>
          <p:spPr>
            <a:xfrm>
              <a:off x="0" y="-28575"/>
              <a:ext cx="21545" cy="349697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82" name="Group 282"/>
          <p:cNvGrpSpPr/>
          <p:nvPr/>
        </p:nvGrpSpPr>
        <p:grpSpPr>
          <a:xfrm>
            <a:off x="7982868" y="3373949"/>
            <a:ext cx="35071" cy="522713"/>
            <a:chOff x="0" y="0"/>
            <a:chExt cx="21545" cy="321122"/>
          </a:xfrm>
        </p:grpSpPr>
        <p:sp>
          <p:nvSpPr>
            <p:cNvPr id="283" name="Freeform 283"/>
            <p:cNvSpPr/>
            <p:nvPr/>
          </p:nvSpPr>
          <p:spPr>
            <a:xfrm>
              <a:off x="0" y="0"/>
              <a:ext cx="21545" cy="321122"/>
            </a:xfrm>
            <a:custGeom>
              <a:avLst/>
              <a:gdLst/>
              <a:ahLst/>
              <a:cxnLst/>
              <a:rect l="l" t="t" r="r" b="b"/>
              <a:pathLst>
                <a:path w="21545" h="321122">
                  <a:moveTo>
                    <a:pt x="0" y="0"/>
                  </a:moveTo>
                  <a:lnTo>
                    <a:pt x="21545" y="0"/>
                  </a:lnTo>
                  <a:lnTo>
                    <a:pt x="21545" y="321122"/>
                  </a:lnTo>
                  <a:lnTo>
                    <a:pt x="0" y="321122"/>
                  </a:ln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84" name="TextBox 284"/>
            <p:cNvSpPr txBox="1"/>
            <p:nvPr/>
          </p:nvSpPr>
          <p:spPr>
            <a:xfrm>
              <a:off x="0" y="-28575"/>
              <a:ext cx="21545" cy="349697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85" name="Group 285"/>
          <p:cNvGrpSpPr/>
          <p:nvPr/>
        </p:nvGrpSpPr>
        <p:grpSpPr>
          <a:xfrm>
            <a:off x="5518439" y="4712449"/>
            <a:ext cx="35071" cy="522713"/>
            <a:chOff x="0" y="0"/>
            <a:chExt cx="21545" cy="321122"/>
          </a:xfrm>
        </p:grpSpPr>
        <p:sp>
          <p:nvSpPr>
            <p:cNvPr id="286" name="Freeform 286"/>
            <p:cNvSpPr/>
            <p:nvPr/>
          </p:nvSpPr>
          <p:spPr>
            <a:xfrm>
              <a:off x="0" y="0"/>
              <a:ext cx="21545" cy="321122"/>
            </a:xfrm>
            <a:custGeom>
              <a:avLst/>
              <a:gdLst/>
              <a:ahLst/>
              <a:cxnLst/>
              <a:rect l="l" t="t" r="r" b="b"/>
              <a:pathLst>
                <a:path w="21545" h="321122">
                  <a:moveTo>
                    <a:pt x="0" y="0"/>
                  </a:moveTo>
                  <a:lnTo>
                    <a:pt x="21545" y="0"/>
                  </a:lnTo>
                  <a:lnTo>
                    <a:pt x="21545" y="321122"/>
                  </a:lnTo>
                  <a:lnTo>
                    <a:pt x="0" y="321122"/>
                  </a:ln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87" name="TextBox 287"/>
            <p:cNvSpPr txBox="1"/>
            <p:nvPr/>
          </p:nvSpPr>
          <p:spPr>
            <a:xfrm>
              <a:off x="0" y="-28575"/>
              <a:ext cx="21545" cy="349697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288" name="Group 288"/>
          <p:cNvGrpSpPr/>
          <p:nvPr/>
        </p:nvGrpSpPr>
        <p:grpSpPr>
          <a:xfrm>
            <a:off x="7982868" y="4712449"/>
            <a:ext cx="35071" cy="522713"/>
            <a:chOff x="0" y="0"/>
            <a:chExt cx="21545" cy="321122"/>
          </a:xfrm>
        </p:grpSpPr>
        <p:sp>
          <p:nvSpPr>
            <p:cNvPr id="289" name="Freeform 289"/>
            <p:cNvSpPr/>
            <p:nvPr/>
          </p:nvSpPr>
          <p:spPr>
            <a:xfrm>
              <a:off x="0" y="0"/>
              <a:ext cx="21545" cy="321122"/>
            </a:xfrm>
            <a:custGeom>
              <a:avLst/>
              <a:gdLst/>
              <a:ahLst/>
              <a:cxnLst/>
              <a:rect l="l" t="t" r="r" b="b"/>
              <a:pathLst>
                <a:path w="21545" h="321122">
                  <a:moveTo>
                    <a:pt x="0" y="0"/>
                  </a:moveTo>
                  <a:lnTo>
                    <a:pt x="21545" y="0"/>
                  </a:lnTo>
                  <a:lnTo>
                    <a:pt x="21545" y="321122"/>
                  </a:lnTo>
                  <a:lnTo>
                    <a:pt x="0" y="321122"/>
                  </a:ln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90" name="TextBox 290"/>
            <p:cNvSpPr txBox="1"/>
            <p:nvPr/>
          </p:nvSpPr>
          <p:spPr>
            <a:xfrm>
              <a:off x="0" y="-28575"/>
              <a:ext cx="21545" cy="349697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sp>
        <p:nvSpPr>
          <p:cNvPr id="291" name="Freeform 291"/>
          <p:cNvSpPr/>
          <p:nvPr/>
        </p:nvSpPr>
        <p:spPr>
          <a:xfrm>
            <a:off x="9244873" y="4460271"/>
            <a:ext cx="708679" cy="1027070"/>
          </a:xfrm>
          <a:custGeom>
            <a:avLst/>
            <a:gdLst/>
            <a:ahLst/>
            <a:cxnLst/>
            <a:rect l="l" t="t" r="r" b="b"/>
            <a:pathLst>
              <a:path w="708679" h="1027070">
                <a:moveTo>
                  <a:pt x="0" y="0"/>
                </a:moveTo>
                <a:lnTo>
                  <a:pt x="708678" y="0"/>
                </a:lnTo>
                <a:lnTo>
                  <a:pt x="708678" y="1027070"/>
                </a:lnTo>
                <a:lnTo>
                  <a:pt x="0" y="10270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2" name="Freeform 292"/>
          <p:cNvSpPr/>
          <p:nvPr/>
        </p:nvSpPr>
        <p:spPr>
          <a:xfrm>
            <a:off x="9112182" y="1429421"/>
            <a:ext cx="974061" cy="1005482"/>
          </a:xfrm>
          <a:custGeom>
            <a:avLst/>
            <a:gdLst/>
            <a:ahLst/>
            <a:cxnLst/>
            <a:rect l="l" t="t" r="r" b="b"/>
            <a:pathLst>
              <a:path w="974061" h="1005482">
                <a:moveTo>
                  <a:pt x="0" y="0"/>
                </a:moveTo>
                <a:lnTo>
                  <a:pt x="974061" y="0"/>
                </a:lnTo>
                <a:lnTo>
                  <a:pt x="974061" y="1005483"/>
                </a:lnTo>
                <a:lnTo>
                  <a:pt x="0" y="10054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3" name="Freeform 293"/>
          <p:cNvSpPr/>
          <p:nvPr/>
        </p:nvSpPr>
        <p:spPr>
          <a:xfrm>
            <a:off x="10506676" y="4046163"/>
            <a:ext cx="885569" cy="1031913"/>
          </a:xfrm>
          <a:custGeom>
            <a:avLst/>
            <a:gdLst/>
            <a:ahLst/>
            <a:cxnLst/>
            <a:rect l="l" t="t" r="r" b="b"/>
            <a:pathLst>
              <a:path w="885569" h="1031913">
                <a:moveTo>
                  <a:pt x="0" y="0"/>
                </a:moveTo>
                <a:lnTo>
                  <a:pt x="885569" y="0"/>
                </a:lnTo>
                <a:lnTo>
                  <a:pt x="885569" y="1031913"/>
                </a:lnTo>
                <a:lnTo>
                  <a:pt x="0" y="103191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4" name="Freeform 294"/>
          <p:cNvSpPr/>
          <p:nvPr/>
        </p:nvSpPr>
        <p:spPr>
          <a:xfrm rot="1158191">
            <a:off x="10625170" y="1428406"/>
            <a:ext cx="1166090" cy="1160259"/>
          </a:xfrm>
          <a:custGeom>
            <a:avLst/>
            <a:gdLst/>
            <a:ahLst/>
            <a:cxnLst/>
            <a:rect l="l" t="t" r="r" b="b"/>
            <a:pathLst>
              <a:path w="1166090" h="1160259">
                <a:moveTo>
                  <a:pt x="0" y="0"/>
                </a:moveTo>
                <a:lnTo>
                  <a:pt x="1166089" y="0"/>
                </a:lnTo>
                <a:lnTo>
                  <a:pt x="1166089" y="1160260"/>
                </a:lnTo>
                <a:lnTo>
                  <a:pt x="0" y="116026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5" name="Freeform 295"/>
          <p:cNvSpPr/>
          <p:nvPr/>
        </p:nvSpPr>
        <p:spPr>
          <a:xfrm rot="-1546563">
            <a:off x="9718602" y="2868894"/>
            <a:ext cx="961331" cy="769065"/>
          </a:xfrm>
          <a:custGeom>
            <a:avLst/>
            <a:gdLst/>
            <a:ahLst/>
            <a:cxnLst/>
            <a:rect l="l" t="t" r="r" b="b"/>
            <a:pathLst>
              <a:path w="961331" h="769065">
                <a:moveTo>
                  <a:pt x="0" y="0"/>
                </a:moveTo>
                <a:lnTo>
                  <a:pt x="961331" y="0"/>
                </a:lnTo>
                <a:lnTo>
                  <a:pt x="961331" y="769065"/>
                </a:lnTo>
                <a:lnTo>
                  <a:pt x="0" y="7690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96" name="Group 296"/>
          <p:cNvGrpSpPr/>
          <p:nvPr/>
        </p:nvGrpSpPr>
        <p:grpSpPr>
          <a:xfrm>
            <a:off x="8188249" y="5678605"/>
            <a:ext cx="3439232" cy="1193781"/>
            <a:chOff x="0" y="0"/>
            <a:chExt cx="2112850" cy="733385"/>
          </a:xfrm>
        </p:grpSpPr>
        <p:sp>
          <p:nvSpPr>
            <p:cNvPr id="297" name="Freeform 297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E18D8D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8" name="TextBox 298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9" name="Group 299"/>
          <p:cNvGrpSpPr/>
          <p:nvPr/>
        </p:nvGrpSpPr>
        <p:grpSpPr>
          <a:xfrm>
            <a:off x="4987402" y="5054445"/>
            <a:ext cx="3439232" cy="1193781"/>
            <a:chOff x="0" y="0"/>
            <a:chExt cx="2112850" cy="733385"/>
          </a:xfrm>
        </p:grpSpPr>
        <p:sp>
          <p:nvSpPr>
            <p:cNvPr id="300" name="Freeform 300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FFF6E5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01" name="TextBox 301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938"/>
                </a:lnSpc>
              </a:pPr>
              <a:r>
                <a:rPr lang="en-US" sz="1384">
                  <a:solidFill>
                    <a:srgbClr val="000000"/>
                  </a:solidFill>
                  <a:latin typeface="Itim"/>
                  <a:cs typeface="Itim"/>
                </a:rPr>
                <a:t>บันทึกขออนุมัติจ่ายเงินในระบบ Smart Office ภายใน 3 วันหลังจากรับเงินจาก</a:t>
              </a:r>
            </a:p>
            <a:p>
              <a:pPr algn="ctr">
                <a:lnSpc>
                  <a:spcPts val="1938"/>
                </a:lnSpc>
              </a:pPr>
              <a:r>
                <a:rPr lang="en-US" sz="1384">
                  <a:solidFill>
                    <a:srgbClr val="000000"/>
                  </a:solidFill>
                  <a:cs typeface="Itim"/>
                </a:rPr>
                <a:t>ผู้รักษาเงินสดย่อย โดยระบุให้</a:t>
              </a:r>
            </a:p>
            <a:p>
              <a:pPr algn="ctr">
                <a:lnSpc>
                  <a:spcPts val="1938"/>
                </a:lnSpc>
                <a:spcBef>
                  <a:spcPct val="0"/>
                </a:spcBef>
              </a:pPr>
              <a:r>
                <a:rPr lang="en-US" sz="1384">
                  <a:solidFill>
                    <a:srgbClr val="000000"/>
                  </a:solidFill>
                  <a:latin typeface="Itim"/>
                  <a:cs typeface="Itim"/>
                </a:rPr>
                <a:t>การเงินโอนเงินในนาม “ผู้ยืม”</a:t>
              </a:r>
            </a:p>
          </p:txBody>
        </p:sp>
      </p:grpSp>
      <p:grpSp>
        <p:nvGrpSpPr>
          <p:cNvPr id="302" name="Group 302"/>
          <p:cNvGrpSpPr/>
          <p:nvPr/>
        </p:nvGrpSpPr>
        <p:grpSpPr>
          <a:xfrm>
            <a:off x="8115600" y="5610428"/>
            <a:ext cx="3439232" cy="1193781"/>
            <a:chOff x="0" y="0"/>
            <a:chExt cx="2112850" cy="733385"/>
          </a:xfrm>
        </p:grpSpPr>
        <p:sp>
          <p:nvSpPr>
            <p:cNvPr id="303" name="Freeform 303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F6D6D6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04" name="TextBox 304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938"/>
                </a:lnSpc>
              </a:pPr>
              <a:r>
                <a:rPr lang="en-US" sz="1384">
                  <a:solidFill>
                    <a:srgbClr val="000000"/>
                  </a:solidFill>
                  <a:latin typeface="Itim"/>
                  <a:cs typeface="Itim"/>
                </a:rPr>
                <a:t>โอนเงินให้แก่ “ผู้ยืม” จำนวนเงินในเอกสารที่ได้รับอนุมัติเบิกจ่าย และแจ้งเงินเข้าบัญชีธนาคารของ</a:t>
              </a:r>
            </a:p>
            <a:p>
              <a:pPr algn="ctr">
                <a:lnSpc>
                  <a:spcPts val="1938"/>
                </a:lnSpc>
                <a:spcBef>
                  <a:spcPct val="0"/>
                </a:spcBef>
              </a:pPr>
              <a:r>
                <a:rPr lang="en-US" sz="1384">
                  <a:solidFill>
                    <a:srgbClr val="000000"/>
                  </a:solidFill>
                  <a:latin typeface="Itim"/>
                  <a:cs typeface="Itim"/>
                </a:rPr>
                <a:t>ผู้ยืม ทาง email ผ่านระบบ SCB Business Net</a:t>
              </a:r>
            </a:p>
          </p:txBody>
        </p:sp>
      </p:grpSp>
      <p:grpSp>
        <p:nvGrpSpPr>
          <p:cNvPr id="305" name="Group 305"/>
          <p:cNvGrpSpPr/>
          <p:nvPr/>
        </p:nvGrpSpPr>
        <p:grpSpPr>
          <a:xfrm>
            <a:off x="8579854" y="6536232"/>
            <a:ext cx="150965" cy="150965"/>
            <a:chOff x="0" y="0"/>
            <a:chExt cx="812800" cy="812800"/>
          </a:xfrm>
        </p:grpSpPr>
        <p:sp>
          <p:nvSpPr>
            <p:cNvPr id="306" name="Freeform 30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07" name="TextBox 30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308" name="Group 308"/>
          <p:cNvGrpSpPr/>
          <p:nvPr/>
        </p:nvGrpSpPr>
        <p:grpSpPr>
          <a:xfrm>
            <a:off x="11047658" y="6536232"/>
            <a:ext cx="150965" cy="150965"/>
            <a:chOff x="0" y="0"/>
            <a:chExt cx="812800" cy="812800"/>
          </a:xfrm>
        </p:grpSpPr>
        <p:sp>
          <p:nvSpPr>
            <p:cNvPr id="309" name="Freeform 30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10" name="TextBox 3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sp>
        <p:nvSpPr>
          <p:cNvPr id="311" name="Freeform 311"/>
          <p:cNvSpPr/>
          <p:nvPr/>
        </p:nvSpPr>
        <p:spPr>
          <a:xfrm>
            <a:off x="12299437" y="1068835"/>
            <a:ext cx="4002249" cy="2666498"/>
          </a:xfrm>
          <a:custGeom>
            <a:avLst/>
            <a:gdLst/>
            <a:ahLst/>
            <a:cxnLst/>
            <a:rect l="l" t="t" r="r" b="b"/>
            <a:pathLst>
              <a:path w="4002249" h="2666498">
                <a:moveTo>
                  <a:pt x="0" y="0"/>
                </a:moveTo>
                <a:lnTo>
                  <a:pt x="4002249" y="0"/>
                </a:lnTo>
                <a:lnTo>
                  <a:pt x="4002249" y="2666498"/>
                </a:lnTo>
                <a:lnTo>
                  <a:pt x="0" y="266649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12" name="Group 312"/>
          <p:cNvGrpSpPr/>
          <p:nvPr/>
        </p:nvGrpSpPr>
        <p:grpSpPr>
          <a:xfrm>
            <a:off x="8188249" y="7043780"/>
            <a:ext cx="3439232" cy="1193781"/>
            <a:chOff x="0" y="0"/>
            <a:chExt cx="2112850" cy="733385"/>
          </a:xfrm>
        </p:grpSpPr>
        <p:sp>
          <p:nvSpPr>
            <p:cNvPr id="313" name="Freeform 313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E18D8D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14" name="TextBox 314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5" name="Group 315"/>
          <p:cNvGrpSpPr/>
          <p:nvPr/>
        </p:nvGrpSpPr>
        <p:grpSpPr>
          <a:xfrm>
            <a:off x="8115600" y="6975603"/>
            <a:ext cx="3439232" cy="1193781"/>
            <a:chOff x="0" y="0"/>
            <a:chExt cx="2112850" cy="733385"/>
          </a:xfrm>
        </p:grpSpPr>
        <p:sp>
          <p:nvSpPr>
            <p:cNvPr id="316" name="Freeform 316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FFF6E5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17" name="TextBox 317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938"/>
                </a:lnSpc>
              </a:pPr>
              <a:r>
                <a:rPr lang="en-US" sz="1384">
                  <a:solidFill>
                    <a:srgbClr val="000000"/>
                  </a:solidFill>
                  <a:latin typeface="Itim"/>
                  <a:cs typeface="Itim"/>
                </a:rPr>
                <a:t>ในวันทำการถัดไปจากที่ได้รับเงินโอน ต้องถอนเงินจากบัญชีธนาคาร และส่งคืนเงินสดให้แก่ผู้รักษาเงินสดย่อยเท่ากับจำนวนที่ยืม ตามข้อ 1 </a:t>
              </a:r>
            </a:p>
            <a:p>
              <a:pPr algn="ctr">
                <a:lnSpc>
                  <a:spcPts val="1938"/>
                </a:lnSpc>
                <a:spcBef>
                  <a:spcPct val="0"/>
                </a:spcBef>
              </a:pPr>
              <a:r>
                <a:rPr lang="en-US" sz="1384">
                  <a:solidFill>
                    <a:srgbClr val="000000"/>
                  </a:solidFill>
                  <a:cs typeface="Itim"/>
                </a:rPr>
                <a:t>และลงบันทึกคืนเงินสดในสมุดเงินสดย่อย</a:t>
              </a:r>
            </a:p>
          </p:txBody>
        </p:sp>
      </p:grpSp>
      <p:grpSp>
        <p:nvGrpSpPr>
          <p:cNvPr id="318" name="Group 318"/>
          <p:cNvGrpSpPr/>
          <p:nvPr/>
        </p:nvGrpSpPr>
        <p:grpSpPr>
          <a:xfrm>
            <a:off x="8579854" y="7964567"/>
            <a:ext cx="150965" cy="150965"/>
            <a:chOff x="0" y="0"/>
            <a:chExt cx="812800" cy="812800"/>
          </a:xfrm>
        </p:grpSpPr>
        <p:sp>
          <p:nvSpPr>
            <p:cNvPr id="319" name="Freeform 3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20" name="TextBox 3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321" name="Group 321"/>
          <p:cNvGrpSpPr/>
          <p:nvPr/>
        </p:nvGrpSpPr>
        <p:grpSpPr>
          <a:xfrm>
            <a:off x="11047658" y="7964567"/>
            <a:ext cx="150965" cy="150965"/>
            <a:chOff x="0" y="0"/>
            <a:chExt cx="812800" cy="812800"/>
          </a:xfrm>
        </p:grpSpPr>
        <p:sp>
          <p:nvSpPr>
            <p:cNvPr id="322" name="Freeform 3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23" name="TextBox 3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324" name="Group 324"/>
          <p:cNvGrpSpPr/>
          <p:nvPr/>
        </p:nvGrpSpPr>
        <p:grpSpPr>
          <a:xfrm>
            <a:off x="8579854" y="7043780"/>
            <a:ext cx="150965" cy="150965"/>
            <a:chOff x="0" y="0"/>
            <a:chExt cx="812800" cy="812800"/>
          </a:xfrm>
        </p:grpSpPr>
        <p:sp>
          <p:nvSpPr>
            <p:cNvPr id="325" name="Freeform 3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26" name="TextBox 3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327" name="Group 327"/>
          <p:cNvGrpSpPr/>
          <p:nvPr/>
        </p:nvGrpSpPr>
        <p:grpSpPr>
          <a:xfrm>
            <a:off x="11047658" y="7043780"/>
            <a:ext cx="150965" cy="150965"/>
            <a:chOff x="0" y="0"/>
            <a:chExt cx="812800" cy="812800"/>
          </a:xfrm>
        </p:grpSpPr>
        <p:sp>
          <p:nvSpPr>
            <p:cNvPr id="328" name="Freeform 3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29" name="TextBox 32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330" name="Group 330"/>
          <p:cNvGrpSpPr/>
          <p:nvPr/>
        </p:nvGrpSpPr>
        <p:grpSpPr>
          <a:xfrm>
            <a:off x="8188249" y="8411310"/>
            <a:ext cx="3439232" cy="1193781"/>
            <a:chOff x="0" y="0"/>
            <a:chExt cx="2112850" cy="733385"/>
          </a:xfrm>
        </p:grpSpPr>
        <p:sp>
          <p:nvSpPr>
            <p:cNvPr id="331" name="Freeform 331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E18D8D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2" name="TextBox 332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3" name="Group 333"/>
          <p:cNvGrpSpPr/>
          <p:nvPr/>
        </p:nvGrpSpPr>
        <p:grpSpPr>
          <a:xfrm>
            <a:off x="8115600" y="8343134"/>
            <a:ext cx="3439232" cy="1193781"/>
            <a:chOff x="0" y="0"/>
            <a:chExt cx="2112850" cy="733385"/>
          </a:xfrm>
        </p:grpSpPr>
        <p:sp>
          <p:nvSpPr>
            <p:cNvPr id="334" name="Freeform 334"/>
            <p:cNvSpPr/>
            <p:nvPr/>
          </p:nvSpPr>
          <p:spPr>
            <a:xfrm>
              <a:off x="0" y="0"/>
              <a:ext cx="2112850" cy="733385"/>
            </a:xfrm>
            <a:custGeom>
              <a:avLst/>
              <a:gdLst/>
              <a:ahLst/>
              <a:cxnLst/>
              <a:rect l="l" t="t" r="r" b="b"/>
              <a:pathLst>
                <a:path w="2112850" h="733385">
                  <a:moveTo>
                    <a:pt x="76536" y="0"/>
                  </a:moveTo>
                  <a:lnTo>
                    <a:pt x="2036314" y="0"/>
                  </a:lnTo>
                  <a:cubicBezTo>
                    <a:pt x="2056612" y="0"/>
                    <a:pt x="2076080" y="8064"/>
                    <a:pt x="2090433" y="22417"/>
                  </a:cubicBezTo>
                  <a:cubicBezTo>
                    <a:pt x="2104786" y="36770"/>
                    <a:pt x="2112850" y="56237"/>
                    <a:pt x="2112850" y="76536"/>
                  </a:cubicBezTo>
                  <a:lnTo>
                    <a:pt x="2112850" y="656849"/>
                  </a:lnTo>
                  <a:cubicBezTo>
                    <a:pt x="2112850" y="677147"/>
                    <a:pt x="2104786" y="696615"/>
                    <a:pt x="2090433" y="710968"/>
                  </a:cubicBezTo>
                  <a:cubicBezTo>
                    <a:pt x="2076080" y="725321"/>
                    <a:pt x="2056612" y="733385"/>
                    <a:pt x="2036314" y="733385"/>
                  </a:cubicBezTo>
                  <a:lnTo>
                    <a:pt x="76536" y="733385"/>
                  </a:lnTo>
                  <a:cubicBezTo>
                    <a:pt x="56237" y="733385"/>
                    <a:pt x="36770" y="725321"/>
                    <a:pt x="22417" y="710968"/>
                  </a:cubicBezTo>
                  <a:cubicBezTo>
                    <a:pt x="8064" y="696615"/>
                    <a:pt x="0" y="677147"/>
                    <a:pt x="0" y="656849"/>
                  </a:cubicBezTo>
                  <a:lnTo>
                    <a:pt x="0" y="76536"/>
                  </a:lnTo>
                  <a:cubicBezTo>
                    <a:pt x="0" y="56237"/>
                    <a:pt x="8064" y="36770"/>
                    <a:pt x="22417" y="22417"/>
                  </a:cubicBezTo>
                  <a:cubicBezTo>
                    <a:pt x="36770" y="8064"/>
                    <a:pt x="56237" y="0"/>
                    <a:pt x="76536" y="0"/>
                  </a:cubicBezTo>
                  <a:close/>
                </a:path>
              </a:pathLst>
            </a:custGeom>
            <a:solidFill>
              <a:srgbClr val="F6D6D6"/>
            </a:solidFill>
            <a:ln w="28575" cap="rnd">
              <a:solidFill>
                <a:srgbClr val="E18D8D"/>
              </a:solidFill>
              <a:prstDash val="solid"/>
              <a:round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5" name="TextBox 335"/>
            <p:cNvSpPr txBox="1"/>
            <p:nvPr/>
          </p:nvSpPr>
          <p:spPr>
            <a:xfrm>
              <a:off x="0" y="-28575"/>
              <a:ext cx="2112850" cy="761960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938"/>
                </a:lnSpc>
                <a:spcBef>
                  <a:spcPct val="0"/>
                </a:spcBef>
              </a:pPr>
              <a:r>
                <a:rPr lang="en-US" sz="1384">
                  <a:solidFill>
                    <a:srgbClr val="000000"/>
                  </a:solidFill>
                  <a:cs typeface="Itim"/>
                </a:rPr>
                <a:t>รับเงินจากผู้ยืม และเก็บเงินสดเข้าตู้นิรภัย</a:t>
              </a:r>
            </a:p>
          </p:txBody>
        </p:sp>
      </p:grpSp>
      <p:grpSp>
        <p:nvGrpSpPr>
          <p:cNvPr id="336" name="Group 336"/>
          <p:cNvGrpSpPr/>
          <p:nvPr/>
        </p:nvGrpSpPr>
        <p:grpSpPr>
          <a:xfrm>
            <a:off x="8579854" y="8411310"/>
            <a:ext cx="150965" cy="150965"/>
            <a:chOff x="0" y="0"/>
            <a:chExt cx="812800" cy="812800"/>
          </a:xfrm>
        </p:grpSpPr>
        <p:sp>
          <p:nvSpPr>
            <p:cNvPr id="337" name="Freeform 3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38" name="TextBox 3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339" name="Group 339"/>
          <p:cNvGrpSpPr/>
          <p:nvPr/>
        </p:nvGrpSpPr>
        <p:grpSpPr>
          <a:xfrm>
            <a:off x="11047658" y="8411310"/>
            <a:ext cx="150965" cy="150965"/>
            <a:chOff x="0" y="0"/>
            <a:chExt cx="812800" cy="812800"/>
          </a:xfrm>
        </p:grpSpPr>
        <p:sp>
          <p:nvSpPr>
            <p:cNvPr id="340" name="Freeform 3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41" name="TextBox 34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342" name="Group 342"/>
          <p:cNvGrpSpPr/>
          <p:nvPr/>
        </p:nvGrpSpPr>
        <p:grpSpPr>
          <a:xfrm>
            <a:off x="8646637" y="6588382"/>
            <a:ext cx="35071" cy="522713"/>
            <a:chOff x="0" y="0"/>
            <a:chExt cx="21545" cy="321122"/>
          </a:xfrm>
        </p:grpSpPr>
        <p:sp>
          <p:nvSpPr>
            <p:cNvPr id="343" name="Freeform 343"/>
            <p:cNvSpPr/>
            <p:nvPr/>
          </p:nvSpPr>
          <p:spPr>
            <a:xfrm>
              <a:off x="0" y="0"/>
              <a:ext cx="21545" cy="321122"/>
            </a:xfrm>
            <a:custGeom>
              <a:avLst/>
              <a:gdLst/>
              <a:ahLst/>
              <a:cxnLst/>
              <a:rect l="l" t="t" r="r" b="b"/>
              <a:pathLst>
                <a:path w="21545" h="321122">
                  <a:moveTo>
                    <a:pt x="0" y="0"/>
                  </a:moveTo>
                  <a:lnTo>
                    <a:pt x="21545" y="0"/>
                  </a:lnTo>
                  <a:lnTo>
                    <a:pt x="21545" y="321122"/>
                  </a:lnTo>
                  <a:lnTo>
                    <a:pt x="0" y="321122"/>
                  </a:ln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44" name="TextBox 344"/>
            <p:cNvSpPr txBox="1"/>
            <p:nvPr/>
          </p:nvSpPr>
          <p:spPr>
            <a:xfrm>
              <a:off x="0" y="-28575"/>
              <a:ext cx="21545" cy="349697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345" name="Group 345"/>
          <p:cNvGrpSpPr/>
          <p:nvPr/>
        </p:nvGrpSpPr>
        <p:grpSpPr>
          <a:xfrm>
            <a:off x="11111066" y="6588382"/>
            <a:ext cx="35071" cy="522713"/>
            <a:chOff x="0" y="0"/>
            <a:chExt cx="21545" cy="321122"/>
          </a:xfrm>
        </p:grpSpPr>
        <p:sp>
          <p:nvSpPr>
            <p:cNvPr id="346" name="Freeform 346"/>
            <p:cNvSpPr/>
            <p:nvPr/>
          </p:nvSpPr>
          <p:spPr>
            <a:xfrm>
              <a:off x="0" y="0"/>
              <a:ext cx="21545" cy="321122"/>
            </a:xfrm>
            <a:custGeom>
              <a:avLst/>
              <a:gdLst/>
              <a:ahLst/>
              <a:cxnLst/>
              <a:rect l="l" t="t" r="r" b="b"/>
              <a:pathLst>
                <a:path w="21545" h="321122">
                  <a:moveTo>
                    <a:pt x="0" y="0"/>
                  </a:moveTo>
                  <a:lnTo>
                    <a:pt x="21545" y="0"/>
                  </a:lnTo>
                  <a:lnTo>
                    <a:pt x="21545" y="321122"/>
                  </a:lnTo>
                  <a:lnTo>
                    <a:pt x="0" y="321122"/>
                  </a:ln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47" name="TextBox 347"/>
            <p:cNvSpPr txBox="1"/>
            <p:nvPr/>
          </p:nvSpPr>
          <p:spPr>
            <a:xfrm>
              <a:off x="0" y="-28575"/>
              <a:ext cx="21545" cy="349697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348" name="Group 348"/>
          <p:cNvGrpSpPr/>
          <p:nvPr/>
        </p:nvGrpSpPr>
        <p:grpSpPr>
          <a:xfrm>
            <a:off x="8646637" y="7979148"/>
            <a:ext cx="35071" cy="522713"/>
            <a:chOff x="0" y="0"/>
            <a:chExt cx="21545" cy="321122"/>
          </a:xfrm>
        </p:grpSpPr>
        <p:sp>
          <p:nvSpPr>
            <p:cNvPr id="349" name="Freeform 349"/>
            <p:cNvSpPr/>
            <p:nvPr/>
          </p:nvSpPr>
          <p:spPr>
            <a:xfrm>
              <a:off x="0" y="0"/>
              <a:ext cx="21545" cy="321122"/>
            </a:xfrm>
            <a:custGeom>
              <a:avLst/>
              <a:gdLst/>
              <a:ahLst/>
              <a:cxnLst/>
              <a:rect l="l" t="t" r="r" b="b"/>
              <a:pathLst>
                <a:path w="21545" h="321122">
                  <a:moveTo>
                    <a:pt x="0" y="0"/>
                  </a:moveTo>
                  <a:lnTo>
                    <a:pt x="21545" y="0"/>
                  </a:lnTo>
                  <a:lnTo>
                    <a:pt x="21545" y="321122"/>
                  </a:lnTo>
                  <a:lnTo>
                    <a:pt x="0" y="321122"/>
                  </a:ln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50" name="TextBox 350"/>
            <p:cNvSpPr txBox="1"/>
            <p:nvPr/>
          </p:nvSpPr>
          <p:spPr>
            <a:xfrm>
              <a:off x="0" y="-28575"/>
              <a:ext cx="21545" cy="349697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grpSp>
        <p:nvGrpSpPr>
          <p:cNvPr id="351" name="Group 351"/>
          <p:cNvGrpSpPr/>
          <p:nvPr/>
        </p:nvGrpSpPr>
        <p:grpSpPr>
          <a:xfrm>
            <a:off x="11111066" y="8030169"/>
            <a:ext cx="35071" cy="522713"/>
            <a:chOff x="0" y="0"/>
            <a:chExt cx="21545" cy="321122"/>
          </a:xfrm>
        </p:grpSpPr>
        <p:sp>
          <p:nvSpPr>
            <p:cNvPr id="352" name="Freeform 352"/>
            <p:cNvSpPr/>
            <p:nvPr/>
          </p:nvSpPr>
          <p:spPr>
            <a:xfrm>
              <a:off x="0" y="0"/>
              <a:ext cx="21545" cy="321122"/>
            </a:xfrm>
            <a:custGeom>
              <a:avLst/>
              <a:gdLst/>
              <a:ahLst/>
              <a:cxnLst/>
              <a:rect l="l" t="t" r="r" b="b"/>
              <a:pathLst>
                <a:path w="21545" h="321122">
                  <a:moveTo>
                    <a:pt x="0" y="0"/>
                  </a:moveTo>
                  <a:lnTo>
                    <a:pt x="21545" y="0"/>
                  </a:lnTo>
                  <a:lnTo>
                    <a:pt x="21545" y="321122"/>
                  </a:lnTo>
                  <a:lnTo>
                    <a:pt x="0" y="321122"/>
                  </a:lnTo>
                  <a:close/>
                </a:path>
              </a:pathLst>
            </a:custGeom>
            <a:solidFill>
              <a:srgbClr val="E18D8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53" name="TextBox 353"/>
            <p:cNvSpPr txBox="1"/>
            <p:nvPr/>
          </p:nvSpPr>
          <p:spPr>
            <a:xfrm>
              <a:off x="0" y="-28575"/>
              <a:ext cx="21545" cy="349697"/>
            </a:xfrm>
            <a:prstGeom prst="rect">
              <a:avLst/>
            </a:prstGeom>
          </p:spPr>
          <p:txBody>
            <a:bodyPr lIns="29634" tIns="29634" rIns="29634" bIns="29634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sp>
        <p:nvSpPr>
          <p:cNvPr id="354" name="Freeform 354"/>
          <p:cNvSpPr/>
          <p:nvPr/>
        </p:nvSpPr>
        <p:spPr>
          <a:xfrm>
            <a:off x="8503080" y="2825582"/>
            <a:ext cx="406056" cy="406056"/>
          </a:xfrm>
          <a:custGeom>
            <a:avLst/>
            <a:gdLst/>
            <a:ahLst/>
            <a:cxnLst/>
            <a:rect l="l" t="t" r="r" b="b"/>
            <a:pathLst>
              <a:path w="406056" h="406056">
                <a:moveTo>
                  <a:pt x="0" y="0"/>
                </a:moveTo>
                <a:lnTo>
                  <a:pt x="406056" y="0"/>
                </a:lnTo>
                <a:lnTo>
                  <a:pt x="406056" y="406057"/>
                </a:lnTo>
                <a:lnTo>
                  <a:pt x="0" y="40605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5" name="Freeform 355"/>
          <p:cNvSpPr/>
          <p:nvPr/>
        </p:nvSpPr>
        <p:spPr>
          <a:xfrm>
            <a:off x="8503080" y="4173664"/>
            <a:ext cx="406056" cy="406056"/>
          </a:xfrm>
          <a:custGeom>
            <a:avLst/>
            <a:gdLst/>
            <a:ahLst/>
            <a:cxnLst/>
            <a:rect l="l" t="t" r="r" b="b"/>
            <a:pathLst>
              <a:path w="406056" h="406056">
                <a:moveTo>
                  <a:pt x="0" y="0"/>
                </a:moveTo>
                <a:lnTo>
                  <a:pt x="406056" y="0"/>
                </a:lnTo>
                <a:lnTo>
                  <a:pt x="406056" y="406057"/>
                </a:lnTo>
                <a:lnTo>
                  <a:pt x="0" y="40605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6" name="Freeform 356"/>
          <p:cNvSpPr/>
          <p:nvPr/>
        </p:nvSpPr>
        <p:spPr>
          <a:xfrm>
            <a:off x="8487200" y="5198104"/>
            <a:ext cx="389016" cy="389016"/>
          </a:xfrm>
          <a:custGeom>
            <a:avLst/>
            <a:gdLst/>
            <a:ahLst/>
            <a:cxnLst/>
            <a:rect l="l" t="t" r="r" b="b"/>
            <a:pathLst>
              <a:path w="389016" h="389016">
                <a:moveTo>
                  <a:pt x="0" y="0"/>
                </a:moveTo>
                <a:lnTo>
                  <a:pt x="389016" y="0"/>
                </a:lnTo>
                <a:lnTo>
                  <a:pt x="389016" y="389016"/>
                </a:lnTo>
                <a:lnTo>
                  <a:pt x="0" y="38901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7" name="Freeform 357"/>
          <p:cNvSpPr/>
          <p:nvPr/>
        </p:nvSpPr>
        <p:spPr>
          <a:xfrm>
            <a:off x="7717454" y="6283184"/>
            <a:ext cx="404012" cy="404012"/>
          </a:xfrm>
          <a:custGeom>
            <a:avLst/>
            <a:gdLst/>
            <a:ahLst/>
            <a:cxnLst/>
            <a:rect l="l" t="t" r="r" b="b"/>
            <a:pathLst>
              <a:path w="404012" h="404012">
                <a:moveTo>
                  <a:pt x="0" y="0"/>
                </a:moveTo>
                <a:lnTo>
                  <a:pt x="404012" y="0"/>
                </a:lnTo>
                <a:lnTo>
                  <a:pt x="404012" y="404012"/>
                </a:lnTo>
                <a:lnTo>
                  <a:pt x="0" y="40401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8" name="Freeform 358"/>
          <p:cNvSpPr/>
          <p:nvPr/>
        </p:nvSpPr>
        <p:spPr>
          <a:xfrm>
            <a:off x="7717454" y="7368014"/>
            <a:ext cx="404012" cy="404012"/>
          </a:xfrm>
          <a:custGeom>
            <a:avLst/>
            <a:gdLst/>
            <a:ahLst/>
            <a:cxnLst/>
            <a:rect l="l" t="t" r="r" b="b"/>
            <a:pathLst>
              <a:path w="404012" h="404012">
                <a:moveTo>
                  <a:pt x="0" y="0"/>
                </a:moveTo>
                <a:lnTo>
                  <a:pt x="404012" y="0"/>
                </a:lnTo>
                <a:lnTo>
                  <a:pt x="404012" y="404012"/>
                </a:lnTo>
                <a:lnTo>
                  <a:pt x="0" y="404012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9" name="Freeform 359"/>
          <p:cNvSpPr/>
          <p:nvPr/>
        </p:nvSpPr>
        <p:spPr>
          <a:xfrm>
            <a:off x="7717454" y="8758733"/>
            <a:ext cx="398146" cy="402127"/>
          </a:xfrm>
          <a:custGeom>
            <a:avLst/>
            <a:gdLst/>
            <a:ahLst/>
            <a:cxnLst/>
            <a:rect l="l" t="t" r="r" b="b"/>
            <a:pathLst>
              <a:path w="398146" h="402127">
                <a:moveTo>
                  <a:pt x="0" y="0"/>
                </a:moveTo>
                <a:lnTo>
                  <a:pt x="398146" y="0"/>
                </a:lnTo>
                <a:lnTo>
                  <a:pt x="398146" y="402127"/>
                </a:lnTo>
                <a:lnTo>
                  <a:pt x="0" y="402127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60" name="Freeform 360"/>
          <p:cNvSpPr/>
          <p:nvPr/>
        </p:nvSpPr>
        <p:spPr>
          <a:xfrm>
            <a:off x="3408467" y="6533265"/>
            <a:ext cx="3588779" cy="2672321"/>
          </a:xfrm>
          <a:custGeom>
            <a:avLst/>
            <a:gdLst/>
            <a:ahLst/>
            <a:cxnLst/>
            <a:rect l="l" t="t" r="r" b="b"/>
            <a:pathLst>
              <a:path w="828158" h="754659">
                <a:moveTo>
                  <a:pt x="0" y="0"/>
                </a:moveTo>
                <a:lnTo>
                  <a:pt x="828157" y="0"/>
                </a:lnTo>
                <a:lnTo>
                  <a:pt x="828157" y="754659"/>
                </a:lnTo>
                <a:lnTo>
                  <a:pt x="0" y="754659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61" name="TextBox 361"/>
          <p:cNvSpPr txBox="1"/>
          <p:nvPr/>
        </p:nvSpPr>
        <p:spPr>
          <a:xfrm>
            <a:off x="12110449" y="3849043"/>
            <a:ext cx="6232601" cy="654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87"/>
              </a:lnSpc>
            </a:pPr>
            <a:r>
              <a:rPr lang="en-US" sz="3847">
                <a:solidFill>
                  <a:srgbClr val="000000"/>
                </a:solidFill>
                <a:cs typeface="Itim"/>
              </a:rPr>
              <a:t>ขั้นตอนเบิกเงินสดย่อย</a:t>
            </a:r>
          </a:p>
        </p:txBody>
      </p:sp>
      <p:sp>
        <p:nvSpPr>
          <p:cNvPr id="362" name="Freeform 362"/>
          <p:cNvSpPr/>
          <p:nvPr/>
        </p:nvSpPr>
        <p:spPr>
          <a:xfrm>
            <a:off x="660344" y="1185826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341952" y="977521"/>
            <a:ext cx="15917348" cy="9164462"/>
            <a:chOff x="0" y="0"/>
            <a:chExt cx="376457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7" name="Freeform 7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8" name="Freeform 8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859549"/>
            <a:ext cx="15917348" cy="9164462"/>
            <a:chOff x="0" y="0"/>
            <a:chExt cx="3764577" cy="21674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60344" y="134893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2" name="Freeform 22"/>
          <p:cNvSpPr/>
          <p:nvPr/>
        </p:nvSpPr>
        <p:spPr>
          <a:xfrm rot="-508394">
            <a:off x="5403559" y="1686577"/>
            <a:ext cx="733937" cy="723900"/>
          </a:xfrm>
          <a:custGeom>
            <a:avLst/>
            <a:gdLst/>
            <a:ahLst/>
            <a:cxnLst/>
            <a:rect l="l" t="t" r="r" b="b"/>
            <a:pathLst>
              <a:path w="733937" h="723900">
                <a:moveTo>
                  <a:pt x="0" y="0"/>
                </a:moveTo>
                <a:lnTo>
                  <a:pt x="733937" y="0"/>
                </a:lnTo>
                <a:lnTo>
                  <a:pt x="733937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 rot="-508394">
            <a:off x="15724098" y="1674504"/>
            <a:ext cx="733937" cy="723900"/>
          </a:xfrm>
          <a:custGeom>
            <a:avLst/>
            <a:gdLst/>
            <a:ahLst/>
            <a:cxnLst/>
            <a:rect l="l" t="t" r="r" b="b"/>
            <a:pathLst>
              <a:path w="733937" h="723900">
                <a:moveTo>
                  <a:pt x="0" y="0"/>
                </a:moveTo>
                <a:lnTo>
                  <a:pt x="733937" y="0"/>
                </a:lnTo>
                <a:lnTo>
                  <a:pt x="733937" y="723901"/>
                </a:lnTo>
                <a:lnTo>
                  <a:pt x="0" y="7239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4" name="Group 24"/>
          <p:cNvGrpSpPr/>
          <p:nvPr/>
        </p:nvGrpSpPr>
        <p:grpSpPr>
          <a:xfrm>
            <a:off x="3120736" y="3791497"/>
            <a:ext cx="1169545" cy="813197"/>
            <a:chOff x="0" y="0"/>
            <a:chExt cx="584487" cy="406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84487" cy="406400"/>
            </a:xfrm>
            <a:custGeom>
              <a:avLst/>
              <a:gdLst/>
              <a:ahLst/>
              <a:cxnLst/>
              <a:rect l="l" t="t" r="r" b="b"/>
              <a:pathLst>
                <a:path w="584487" h="406400">
                  <a:moveTo>
                    <a:pt x="43836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38365" y="406400"/>
                  </a:lnTo>
                  <a:lnTo>
                    <a:pt x="584487" y="203200"/>
                  </a:lnTo>
                  <a:lnTo>
                    <a:pt x="438365" y="0"/>
                  </a:lnTo>
                  <a:close/>
                </a:path>
              </a:pathLst>
            </a:custGeom>
            <a:solidFill>
              <a:srgbClr val="603B1B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02293" cy="434975"/>
            </a:xfrm>
            <a:prstGeom prst="rect">
              <a:avLst/>
            </a:prstGeom>
          </p:spPr>
          <p:txBody>
            <a:bodyPr lIns="44265" tIns="44265" rIns="44265" bIns="44265" rtlCol="0" anchor="ctr"/>
            <a:lstStyle/>
            <a:p>
              <a:pPr algn="ctr">
                <a:lnSpc>
                  <a:spcPts val="2324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709786" y="4597710"/>
            <a:ext cx="1169545" cy="813197"/>
            <a:chOff x="0" y="0"/>
            <a:chExt cx="584487" cy="406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84487" cy="406400"/>
            </a:xfrm>
            <a:custGeom>
              <a:avLst/>
              <a:gdLst/>
              <a:ahLst/>
              <a:cxnLst/>
              <a:rect l="l" t="t" r="r" b="b"/>
              <a:pathLst>
                <a:path w="584487" h="406400">
                  <a:moveTo>
                    <a:pt x="43836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38365" y="406400"/>
                  </a:lnTo>
                  <a:lnTo>
                    <a:pt x="584487" y="203200"/>
                  </a:lnTo>
                  <a:lnTo>
                    <a:pt x="438365" y="0"/>
                  </a:lnTo>
                  <a:close/>
                </a:path>
              </a:pathLst>
            </a:custGeom>
            <a:solidFill>
              <a:srgbClr val="18110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02293" cy="434975"/>
            </a:xfrm>
            <a:prstGeom prst="rect">
              <a:avLst/>
            </a:prstGeom>
          </p:spPr>
          <p:txBody>
            <a:bodyPr lIns="44265" tIns="44265" rIns="44265" bIns="44265" rtlCol="0" anchor="ctr"/>
            <a:lstStyle/>
            <a:p>
              <a:pPr algn="ctr">
                <a:lnSpc>
                  <a:spcPts val="2324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120736" y="5441780"/>
            <a:ext cx="1169545" cy="813197"/>
            <a:chOff x="0" y="0"/>
            <a:chExt cx="584487" cy="406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84487" cy="406400"/>
            </a:xfrm>
            <a:custGeom>
              <a:avLst/>
              <a:gdLst/>
              <a:ahLst/>
              <a:cxnLst/>
              <a:rect l="l" t="t" r="r" b="b"/>
              <a:pathLst>
                <a:path w="584487" h="406400">
                  <a:moveTo>
                    <a:pt x="43836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38365" y="406400"/>
                  </a:lnTo>
                  <a:lnTo>
                    <a:pt x="584487" y="203200"/>
                  </a:lnTo>
                  <a:lnTo>
                    <a:pt x="438365" y="0"/>
                  </a:lnTo>
                  <a:close/>
                </a:path>
              </a:pathLst>
            </a:custGeom>
            <a:solidFill>
              <a:srgbClr val="472503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502293" cy="434975"/>
            </a:xfrm>
            <a:prstGeom prst="rect">
              <a:avLst/>
            </a:prstGeom>
          </p:spPr>
          <p:txBody>
            <a:bodyPr lIns="44265" tIns="44265" rIns="44265" bIns="44265" rtlCol="0" anchor="ctr"/>
            <a:lstStyle/>
            <a:p>
              <a:pPr algn="ctr">
                <a:lnSpc>
                  <a:spcPts val="2324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709786" y="6529823"/>
            <a:ext cx="1169545" cy="813197"/>
            <a:chOff x="0" y="0"/>
            <a:chExt cx="584487" cy="406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84487" cy="406400"/>
            </a:xfrm>
            <a:custGeom>
              <a:avLst/>
              <a:gdLst/>
              <a:ahLst/>
              <a:cxnLst/>
              <a:rect l="l" t="t" r="r" b="b"/>
              <a:pathLst>
                <a:path w="584487" h="406400">
                  <a:moveTo>
                    <a:pt x="43836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38365" y="406400"/>
                  </a:lnTo>
                  <a:lnTo>
                    <a:pt x="584487" y="203200"/>
                  </a:lnTo>
                  <a:lnTo>
                    <a:pt x="438365" y="0"/>
                  </a:lnTo>
                  <a:close/>
                </a:path>
              </a:pathLst>
            </a:custGeom>
            <a:solidFill>
              <a:srgbClr val="472503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502293" cy="434975"/>
            </a:xfrm>
            <a:prstGeom prst="rect">
              <a:avLst/>
            </a:prstGeom>
          </p:spPr>
          <p:txBody>
            <a:bodyPr lIns="44265" tIns="44265" rIns="44265" bIns="44265" rtlCol="0" anchor="ctr"/>
            <a:lstStyle/>
            <a:p>
              <a:pPr algn="ctr">
                <a:lnSpc>
                  <a:spcPts val="2324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120736" y="7986950"/>
            <a:ext cx="1169545" cy="813197"/>
            <a:chOff x="0" y="0"/>
            <a:chExt cx="584487" cy="406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84487" cy="406400"/>
            </a:xfrm>
            <a:custGeom>
              <a:avLst/>
              <a:gdLst/>
              <a:ahLst/>
              <a:cxnLst/>
              <a:rect l="l" t="t" r="r" b="b"/>
              <a:pathLst>
                <a:path w="584487" h="406400">
                  <a:moveTo>
                    <a:pt x="43836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38365" y="406400"/>
                  </a:lnTo>
                  <a:lnTo>
                    <a:pt x="584487" y="203200"/>
                  </a:lnTo>
                  <a:lnTo>
                    <a:pt x="438365" y="0"/>
                  </a:lnTo>
                  <a:close/>
                </a:path>
              </a:pathLst>
            </a:custGeom>
            <a:solidFill>
              <a:srgbClr val="9B6F47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28575"/>
              <a:ext cx="502293" cy="434975"/>
            </a:xfrm>
            <a:prstGeom prst="rect">
              <a:avLst/>
            </a:prstGeom>
          </p:spPr>
          <p:txBody>
            <a:bodyPr lIns="44265" tIns="44265" rIns="44265" bIns="44265" rtlCol="0" anchor="ctr"/>
            <a:lstStyle/>
            <a:p>
              <a:pPr algn="ctr">
                <a:lnSpc>
                  <a:spcPts val="2324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345814" y="668669"/>
            <a:ext cx="11791185" cy="784264"/>
            <a:chOff x="0" y="0"/>
            <a:chExt cx="4849525" cy="32255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849525" cy="322555"/>
            </a:xfrm>
            <a:custGeom>
              <a:avLst/>
              <a:gdLst/>
              <a:ahLst/>
              <a:cxnLst/>
              <a:rect l="l" t="t" r="r" b="b"/>
              <a:pathLst>
                <a:path w="4849525" h="322555">
                  <a:moveTo>
                    <a:pt x="0" y="0"/>
                  </a:moveTo>
                  <a:lnTo>
                    <a:pt x="4849525" y="0"/>
                  </a:lnTo>
                  <a:lnTo>
                    <a:pt x="4849525" y="322555"/>
                  </a:lnTo>
                  <a:lnTo>
                    <a:pt x="0" y="322555"/>
                  </a:lnTo>
                  <a:close/>
                </a:path>
              </a:pathLst>
            </a:custGeom>
            <a:solidFill>
              <a:srgbClr val="9B6F47">
                <a:alpha val="70980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4849525" cy="351130"/>
            </a:xfrm>
            <a:prstGeom prst="rect">
              <a:avLst/>
            </a:prstGeom>
          </p:spPr>
          <p:txBody>
            <a:bodyPr lIns="44265" tIns="44265" rIns="44265" bIns="44265" rtlCol="0" anchor="ctr"/>
            <a:lstStyle/>
            <a:p>
              <a:pPr algn="ctr">
                <a:lnSpc>
                  <a:spcPts val="2324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4086689" y="1624383"/>
            <a:ext cx="4669357" cy="1952640"/>
          </a:xfrm>
          <a:custGeom>
            <a:avLst/>
            <a:gdLst/>
            <a:ahLst/>
            <a:cxnLst/>
            <a:rect l="l" t="t" r="r" b="b"/>
            <a:pathLst>
              <a:path w="4669357" h="1952640">
                <a:moveTo>
                  <a:pt x="0" y="0"/>
                </a:moveTo>
                <a:lnTo>
                  <a:pt x="4669356" y="0"/>
                </a:lnTo>
                <a:lnTo>
                  <a:pt x="4669356" y="1952640"/>
                </a:lnTo>
                <a:lnTo>
                  <a:pt x="0" y="1952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3" name="Freeform 43"/>
          <p:cNvSpPr/>
          <p:nvPr/>
        </p:nvSpPr>
        <p:spPr>
          <a:xfrm>
            <a:off x="2345814" y="1822808"/>
            <a:ext cx="1944467" cy="1626282"/>
          </a:xfrm>
          <a:custGeom>
            <a:avLst/>
            <a:gdLst/>
            <a:ahLst/>
            <a:cxnLst/>
            <a:rect l="l" t="t" r="r" b="b"/>
            <a:pathLst>
              <a:path w="1944467" h="1626282">
                <a:moveTo>
                  <a:pt x="0" y="0"/>
                </a:moveTo>
                <a:lnTo>
                  <a:pt x="1944467" y="0"/>
                </a:lnTo>
                <a:lnTo>
                  <a:pt x="1944467" y="1626282"/>
                </a:lnTo>
                <a:lnTo>
                  <a:pt x="0" y="16262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96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4" name="Freeform 44"/>
          <p:cNvSpPr/>
          <p:nvPr/>
        </p:nvSpPr>
        <p:spPr>
          <a:xfrm>
            <a:off x="10147184" y="748906"/>
            <a:ext cx="1567225" cy="1253780"/>
          </a:xfrm>
          <a:custGeom>
            <a:avLst/>
            <a:gdLst/>
            <a:ahLst/>
            <a:cxnLst/>
            <a:rect l="l" t="t" r="r" b="b"/>
            <a:pathLst>
              <a:path w="1567225" h="1253780">
                <a:moveTo>
                  <a:pt x="0" y="0"/>
                </a:moveTo>
                <a:lnTo>
                  <a:pt x="1567225" y="0"/>
                </a:lnTo>
                <a:lnTo>
                  <a:pt x="1567225" y="1253780"/>
                </a:lnTo>
                <a:lnTo>
                  <a:pt x="0" y="12537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15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5" name="Freeform 45"/>
          <p:cNvSpPr/>
          <p:nvPr/>
        </p:nvSpPr>
        <p:spPr>
          <a:xfrm>
            <a:off x="3297907" y="6992479"/>
            <a:ext cx="1823603" cy="1823603"/>
          </a:xfrm>
          <a:custGeom>
            <a:avLst/>
            <a:gdLst/>
            <a:ahLst/>
            <a:cxnLst/>
            <a:rect l="l" t="t" r="r" b="b"/>
            <a:pathLst>
              <a:path w="1823603" h="1823603">
                <a:moveTo>
                  <a:pt x="0" y="0"/>
                </a:moveTo>
                <a:lnTo>
                  <a:pt x="1823603" y="0"/>
                </a:lnTo>
                <a:lnTo>
                  <a:pt x="1823603" y="1823603"/>
                </a:lnTo>
                <a:lnTo>
                  <a:pt x="0" y="182360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13000"/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6" name="TextBox 46"/>
          <p:cNvSpPr txBox="1"/>
          <p:nvPr/>
        </p:nvSpPr>
        <p:spPr>
          <a:xfrm>
            <a:off x="3164614" y="886682"/>
            <a:ext cx="10153584" cy="61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8"/>
              </a:lnSpc>
            </a:pPr>
            <a:r>
              <a:rPr lang="en-US" sz="4668">
                <a:solidFill>
                  <a:srgbClr val="EDE8E3"/>
                </a:solidFill>
                <a:cs typeface="Mali"/>
              </a:rPr>
              <a:t>ขั้นตอนการใช้บัตรเครดิต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453442" y="1801506"/>
            <a:ext cx="11761290" cy="198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5"/>
              </a:lnSpc>
              <a:spcBef>
                <a:spcPct val="0"/>
              </a:spcBef>
            </a:pPr>
            <a:r>
              <a:rPr lang="en-US" sz="1903">
                <a:solidFill>
                  <a:srgbClr val="000000"/>
                </a:solidFill>
                <a:cs typeface="Mali"/>
              </a:rPr>
              <a:t>รายการที่ให้ใช้จ่ายผ่านบัตรเครดิต</a:t>
            </a:r>
          </a:p>
          <a:p>
            <a:pPr>
              <a:lnSpc>
                <a:spcPts val="2665"/>
              </a:lnSpc>
              <a:spcBef>
                <a:spcPct val="0"/>
              </a:spcBef>
            </a:pPr>
            <a:r>
              <a:rPr lang="en-US" sz="1903">
                <a:solidFill>
                  <a:srgbClr val="000000"/>
                </a:solidFill>
                <a:latin typeface="Mali"/>
                <a:cs typeface="Mali"/>
              </a:rPr>
              <a:t>1. ค่าใช้จ่ายในการเดินทางไปราชการชั่วคราว </a:t>
            </a:r>
          </a:p>
          <a:p>
            <a:pPr>
              <a:lnSpc>
                <a:spcPts val="2665"/>
              </a:lnSpc>
              <a:spcBef>
                <a:spcPct val="0"/>
              </a:spcBef>
            </a:pPr>
            <a:r>
              <a:rPr lang="en-US" sz="1903">
                <a:solidFill>
                  <a:srgbClr val="000000"/>
                </a:solidFill>
                <a:latin typeface="Mali"/>
                <a:cs typeface="Mali"/>
              </a:rPr>
              <a:t>2. ค่าใช้จ่ายในการฝึกอบรม ประชุมสัมมนา จัดงาน นิทรรศการ หรือ กิจกรรมอื่นๆ</a:t>
            </a:r>
          </a:p>
          <a:p>
            <a:pPr>
              <a:lnSpc>
                <a:spcPts val="2665"/>
              </a:lnSpc>
              <a:spcBef>
                <a:spcPct val="0"/>
              </a:spcBef>
            </a:pPr>
            <a:r>
              <a:rPr lang="en-US" sz="1903">
                <a:solidFill>
                  <a:srgbClr val="000000"/>
                </a:solidFill>
                <a:latin typeface="Mali"/>
                <a:cs typeface="Mali"/>
              </a:rPr>
              <a:t>3. ค่ารับรอง ชาวต่างประเทศ </a:t>
            </a:r>
          </a:p>
          <a:p>
            <a:pPr>
              <a:lnSpc>
                <a:spcPts val="2665"/>
              </a:lnSpc>
              <a:spcBef>
                <a:spcPct val="0"/>
              </a:spcBef>
            </a:pPr>
            <a:r>
              <a:rPr lang="en-US" sz="1903">
                <a:solidFill>
                  <a:srgbClr val="000000"/>
                </a:solidFill>
                <a:latin typeface="Mali"/>
                <a:cs typeface="Mali"/>
              </a:rPr>
              <a:t>4. รายจ่ายที่เป็นกิจกรรมของวิทยาลัยฯ ที่ไม่สามารถวางบิลได้ เช่น ร้านแม็คโคร โลตัส โฮมโปร ตั๋วเครื่องบิน โรงแรม การซื้อของต่างประเทศ เช่น สิทธิการเข้าใช้ระบบ หรือโปรแกรมต่างๆ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91900" y="3990773"/>
            <a:ext cx="72467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  <a:spcBef>
                <a:spcPct val="0"/>
              </a:spcBef>
            </a:pPr>
            <a:r>
              <a:rPr lang="en-US" sz="1900" dirty="0" err="1">
                <a:solidFill>
                  <a:srgbClr val="FF0000"/>
                </a:solidFill>
                <a:latin typeface="Mali"/>
                <a:cs typeface="Mali"/>
              </a:rPr>
              <a:t>ขออนุมัติงบประมาณในระบบ</a:t>
            </a:r>
            <a:r>
              <a:rPr lang="en-US" sz="1900" dirty="0">
                <a:solidFill>
                  <a:srgbClr val="FF0000"/>
                </a:solidFill>
                <a:latin typeface="Mali"/>
                <a:cs typeface="Mali"/>
              </a:rPr>
              <a:t> Smart Office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228871" y="3783592"/>
            <a:ext cx="762361" cy="67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DFD6CE"/>
                </a:solidFill>
                <a:latin typeface="DM Serif Display"/>
              </a:rPr>
              <a:t>01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186822" y="4598707"/>
            <a:ext cx="9819784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202F5A"/>
                </a:solidFill>
                <a:cs typeface="Mali"/>
              </a:rPr>
              <a:t>แจ้งความประสงค์ขอใช้บัตรเครดิต พร้อมด้วยบันทึกขออนุมัติงบประมาณที่ได้รับอนุมัติแล้ว ต่อเจ้าหน้าที่ผู้ดูแลบัตรเครดิต</a:t>
            </a:r>
          </a:p>
          <a:p>
            <a:pPr>
              <a:lnSpc>
                <a:spcPts val="2660"/>
              </a:lnSpc>
              <a:spcBef>
                <a:spcPct val="0"/>
              </a:spcBef>
            </a:pPr>
            <a:endParaRPr lang="en-US" sz="1900">
              <a:solidFill>
                <a:srgbClr val="202F5A"/>
              </a:solidFill>
              <a:cs typeface="Mali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4808375" y="4627607"/>
            <a:ext cx="762361" cy="67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DFD6CE"/>
                </a:solidFill>
                <a:latin typeface="DM Serif Display"/>
              </a:rPr>
              <a:t>02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391900" y="5672788"/>
            <a:ext cx="1064698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 err="1">
                <a:solidFill>
                  <a:srgbClr val="5B007B"/>
                </a:solidFill>
                <a:cs typeface="Mali"/>
              </a:rPr>
              <a:t>ทำการใช้บัตรเครดิตตามวงเงินที่แจ้งความประสงค์</a:t>
            </a:r>
            <a:r>
              <a:rPr lang="en-US" sz="1899" dirty="0">
                <a:solidFill>
                  <a:srgbClr val="5B007B"/>
                </a:solidFill>
                <a:cs typeface="Mali"/>
              </a:rPr>
              <a:t> </a:t>
            </a:r>
            <a:r>
              <a:rPr lang="en-US" sz="1899" dirty="0" err="1">
                <a:solidFill>
                  <a:srgbClr val="5B007B"/>
                </a:solidFill>
                <a:cs typeface="Mali"/>
              </a:rPr>
              <a:t>และต้องไม่เกินวงเงินที่ได้รับอนุมัติ</a:t>
            </a:r>
            <a:endParaRPr lang="en-US" sz="1899" dirty="0">
              <a:solidFill>
                <a:srgbClr val="5B007B"/>
              </a:solidFill>
              <a:cs typeface="Mali"/>
            </a:endParaRP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5B007B"/>
              </a:solidFill>
              <a:cs typeface="Mali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3228871" y="5471678"/>
            <a:ext cx="762361" cy="67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DFD6CE"/>
                </a:solidFill>
                <a:latin typeface="DM Serif Display"/>
              </a:rPr>
              <a:t>03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879331" y="6538928"/>
            <a:ext cx="10522925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  <a:spcBef>
                <a:spcPct val="0"/>
              </a:spcBef>
            </a:pPr>
            <a:r>
              <a:rPr lang="en-US" sz="1900" u="sng">
                <a:solidFill>
                  <a:srgbClr val="F27457"/>
                </a:solidFill>
                <a:cs typeface="Mali"/>
              </a:rPr>
              <a:t>กรณียืมเงินทดรองจ่าย</a:t>
            </a:r>
            <a:r>
              <a:rPr lang="en-US" sz="1900">
                <a:solidFill>
                  <a:srgbClr val="F27457"/>
                </a:solidFill>
                <a:latin typeface="Mali"/>
                <a:cs typeface="Mali"/>
              </a:rPr>
              <a:t> หากได้เงินยืมทดรองจ่ายแล้ว ให้คืนเงินเข้าบัญชีบัตรเครดิตที่ใช้ไปในทันที หรืออย่างช้าในวันทำการถัดไปหลังได้รับเงินยืมทดรองจ่าย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808375" y="6559721"/>
            <a:ext cx="762361" cy="67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DFD6CE"/>
                </a:solidFill>
                <a:latin typeface="DM Serif Display"/>
              </a:rPr>
              <a:t>04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453442" y="7827633"/>
            <a:ext cx="11422388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  <a:spcBef>
                <a:spcPct val="0"/>
              </a:spcBef>
            </a:pPr>
            <a:r>
              <a:rPr lang="en-US" sz="1900" u="sng">
                <a:solidFill>
                  <a:srgbClr val="5186CD"/>
                </a:solidFill>
                <a:cs typeface="Mali"/>
              </a:rPr>
              <a:t>กรณีที่ไม่ยืมเงินทดรองจ่าย </a:t>
            </a:r>
            <a:r>
              <a:rPr lang="en-US" sz="1900">
                <a:solidFill>
                  <a:srgbClr val="5186CD"/>
                </a:solidFill>
                <a:cs typeface="Mali"/>
              </a:rPr>
              <a:t>หากได้รับใบแจ้งหนี้ หรือได้รับใบเสร็จจากผู้ขาย ให้ทำขออนุมัติเบิกจ่ายค่าใช้จ่ายนั้น และคืนเงินเข้าบัญชีบัตรเครดิตที่ใช้ไปในทันที หรืออย่างช้าในวันทำการถัดไปหลังได้รับเงินจากหน่วยการเงิน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3228871" y="8016848"/>
            <a:ext cx="762361" cy="67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DFD6CE"/>
                </a:solidFill>
                <a:latin typeface="DM Serif Display"/>
              </a:rPr>
              <a:t>05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>
            <a:off x="5486400" y="3474720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>
            <a:off x="13110138" y="3726557"/>
            <a:ext cx="1689620" cy="973835"/>
          </a:xfrm>
          <a:custGeom>
            <a:avLst/>
            <a:gdLst/>
            <a:ahLst/>
            <a:cxnLst/>
            <a:rect l="l" t="t" r="r" b="b"/>
            <a:pathLst>
              <a:path w="1689620" h="973835">
                <a:moveTo>
                  <a:pt x="0" y="0"/>
                </a:moveTo>
                <a:lnTo>
                  <a:pt x="1689620" y="0"/>
                </a:lnTo>
                <a:lnTo>
                  <a:pt x="1689620" y="973835"/>
                </a:lnTo>
                <a:lnTo>
                  <a:pt x="0" y="9738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 rot="-7967566">
            <a:off x="2287364" y="541939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Freeform 26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 rot="7972014">
            <a:off x="2143064" y="1967356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 rot="-10073941">
            <a:off x="12709349" y="8003960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 rot="10085071">
            <a:off x="4655764" y="8714021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Freeform 30"/>
          <p:cNvSpPr/>
          <p:nvPr/>
        </p:nvSpPr>
        <p:spPr>
          <a:xfrm rot="1637702">
            <a:off x="13447605" y="-81175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1" name="Group 31"/>
          <p:cNvGrpSpPr/>
          <p:nvPr/>
        </p:nvGrpSpPr>
        <p:grpSpPr>
          <a:xfrm>
            <a:off x="5679583" y="2700584"/>
            <a:ext cx="2147169" cy="2485871"/>
            <a:chOff x="0" y="0"/>
            <a:chExt cx="1049794" cy="121539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49794" cy="1215392"/>
            </a:xfrm>
            <a:custGeom>
              <a:avLst/>
              <a:gdLst/>
              <a:ahLst/>
              <a:cxnLst/>
              <a:rect l="l" t="t" r="r" b="b"/>
              <a:pathLst>
                <a:path w="1049794" h="1215392">
                  <a:moveTo>
                    <a:pt x="79324" y="0"/>
                  </a:moveTo>
                  <a:lnTo>
                    <a:pt x="970470" y="0"/>
                  </a:lnTo>
                  <a:cubicBezTo>
                    <a:pt x="991508" y="0"/>
                    <a:pt x="1011684" y="8357"/>
                    <a:pt x="1026561" y="23233"/>
                  </a:cubicBezTo>
                  <a:cubicBezTo>
                    <a:pt x="1041437" y="38110"/>
                    <a:pt x="1049794" y="58286"/>
                    <a:pt x="1049794" y="79324"/>
                  </a:cubicBezTo>
                  <a:lnTo>
                    <a:pt x="1049794" y="1136068"/>
                  </a:lnTo>
                  <a:cubicBezTo>
                    <a:pt x="1049794" y="1157106"/>
                    <a:pt x="1041437" y="1177283"/>
                    <a:pt x="1026561" y="1192159"/>
                  </a:cubicBezTo>
                  <a:cubicBezTo>
                    <a:pt x="1011684" y="1207035"/>
                    <a:pt x="991508" y="1215392"/>
                    <a:pt x="970470" y="1215392"/>
                  </a:cubicBezTo>
                  <a:lnTo>
                    <a:pt x="79324" y="1215392"/>
                  </a:lnTo>
                  <a:cubicBezTo>
                    <a:pt x="58286" y="1215392"/>
                    <a:pt x="38110" y="1207035"/>
                    <a:pt x="23233" y="1192159"/>
                  </a:cubicBezTo>
                  <a:cubicBezTo>
                    <a:pt x="8357" y="1177283"/>
                    <a:pt x="0" y="1157106"/>
                    <a:pt x="0" y="1136068"/>
                  </a:cubicBezTo>
                  <a:lnTo>
                    <a:pt x="0" y="79324"/>
                  </a:lnTo>
                  <a:cubicBezTo>
                    <a:pt x="0" y="58286"/>
                    <a:pt x="8357" y="38110"/>
                    <a:pt x="23233" y="23233"/>
                  </a:cubicBezTo>
                  <a:cubicBezTo>
                    <a:pt x="38110" y="8357"/>
                    <a:pt x="58286" y="0"/>
                    <a:pt x="79324" y="0"/>
                  </a:cubicBezTo>
                  <a:close/>
                </a:path>
              </a:pathLst>
            </a:custGeom>
            <a:solidFill>
              <a:srgbClr val="FFF5F0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049794" cy="1253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397955" y="853028"/>
            <a:ext cx="5133788" cy="711508"/>
            <a:chOff x="0" y="0"/>
            <a:chExt cx="2510012" cy="34787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510012" cy="347871"/>
            </a:xfrm>
            <a:custGeom>
              <a:avLst/>
              <a:gdLst/>
              <a:ahLst/>
              <a:cxnLst/>
              <a:rect l="l" t="t" r="r" b="b"/>
              <a:pathLst>
                <a:path w="2510012" h="347871">
                  <a:moveTo>
                    <a:pt x="150803" y="0"/>
                  </a:moveTo>
                  <a:lnTo>
                    <a:pt x="2359209" y="0"/>
                  </a:lnTo>
                  <a:cubicBezTo>
                    <a:pt x="2399204" y="0"/>
                    <a:pt x="2437562" y="15888"/>
                    <a:pt x="2465843" y="44169"/>
                  </a:cubicBezTo>
                  <a:cubicBezTo>
                    <a:pt x="2494124" y="72450"/>
                    <a:pt x="2510012" y="110808"/>
                    <a:pt x="2510012" y="150803"/>
                  </a:cubicBezTo>
                  <a:lnTo>
                    <a:pt x="2510012" y="197067"/>
                  </a:lnTo>
                  <a:cubicBezTo>
                    <a:pt x="2510012" y="237063"/>
                    <a:pt x="2494124" y="275420"/>
                    <a:pt x="2465843" y="303701"/>
                  </a:cubicBezTo>
                  <a:cubicBezTo>
                    <a:pt x="2437562" y="331982"/>
                    <a:pt x="2399204" y="347871"/>
                    <a:pt x="2359209" y="347871"/>
                  </a:cubicBezTo>
                  <a:lnTo>
                    <a:pt x="150803" y="347871"/>
                  </a:lnTo>
                  <a:cubicBezTo>
                    <a:pt x="110808" y="347871"/>
                    <a:pt x="72450" y="331982"/>
                    <a:pt x="44169" y="303701"/>
                  </a:cubicBezTo>
                  <a:cubicBezTo>
                    <a:pt x="15888" y="275420"/>
                    <a:pt x="0" y="237063"/>
                    <a:pt x="0" y="197067"/>
                  </a:cubicBezTo>
                  <a:lnTo>
                    <a:pt x="0" y="150803"/>
                  </a:lnTo>
                  <a:cubicBezTo>
                    <a:pt x="0" y="110808"/>
                    <a:pt x="15888" y="72450"/>
                    <a:pt x="44169" y="44169"/>
                  </a:cubicBezTo>
                  <a:cubicBezTo>
                    <a:pt x="72450" y="15888"/>
                    <a:pt x="110808" y="0"/>
                    <a:pt x="150803" y="0"/>
                  </a:cubicBezTo>
                  <a:close/>
                </a:path>
              </a:pathLst>
            </a:custGeom>
            <a:solidFill>
              <a:srgbClr val="59463E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2510012" cy="395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r>
                <a:rPr lang="en-US" sz="2171">
                  <a:solidFill>
                    <a:srgbClr val="FFFFFF"/>
                  </a:solidFill>
                  <a:cs typeface="Mali Bold"/>
                </a:rPr>
                <a:t>ขั้นตอนการเบิกค่าตอบแทนนักศึกษา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5817687" y="1741168"/>
            <a:ext cx="1870962" cy="1029029"/>
          </a:xfrm>
          <a:custGeom>
            <a:avLst/>
            <a:gdLst/>
            <a:ahLst/>
            <a:cxnLst/>
            <a:rect l="l" t="t" r="r" b="b"/>
            <a:pathLst>
              <a:path w="1870962" h="1029029">
                <a:moveTo>
                  <a:pt x="0" y="0"/>
                </a:moveTo>
                <a:lnTo>
                  <a:pt x="1870962" y="0"/>
                </a:lnTo>
                <a:lnTo>
                  <a:pt x="1870962" y="1029030"/>
                </a:lnTo>
                <a:lnTo>
                  <a:pt x="0" y="102903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8" name="Group 38"/>
          <p:cNvGrpSpPr/>
          <p:nvPr/>
        </p:nvGrpSpPr>
        <p:grpSpPr>
          <a:xfrm>
            <a:off x="3354388" y="5758037"/>
            <a:ext cx="4472364" cy="2624928"/>
            <a:chOff x="0" y="0"/>
            <a:chExt cx="2186629" cy="128338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186629" cy="1283380"/>
            </a:xfrm>
            <a:custGeom>
              <a:avLst/>
              <a:gdLst/>
              <a:ahLst/>
              <a:cxnLst/>
              <a:rect l="l" t="t" r="r" b="b"/>
              <a:pathLst>
                <a:path w="2186629" h="1283380">
                  <a:moveTo>
                    <a:pt x="38083" y="0"/>
                  </a:moveTo>
                  <a:lnTo>
                    <a:pt x="2148545" y="0"/>
                  </a:lnTo>
                  <a:cubicBezTo>
                    <a:pt x="2169578" y="0"/>
                    <a:pt x="2186629" y="17050"/>
                    <a:pt x="2186629" y="38083"/>
                  </a:cubicBezTo>
                  <a:lnTo>
                    <a:pt x="2186629" y="1245297"/>
                  </a:lnTo>
                  <a:cubicBezTo>
                    <a:pt x="2186629" y="1266330"/>
                    <a:pt x="2169578" y="1283380"/>
                    <a:pt x="2148545" y="1283380"/>
                  </a:cubicBezTo>
                  <a:lnTo>
                    <a:pt x="38083" y="1283380"/>
                  </a:lnTo>
                  <a:cubicBezTo>
                    <a:pt x="17050" y="1283380"/>
                    <a:pt x="0" y="1266330"/>
                    <a:pt x="0" y="1245297"/>
                  </a:cubicBezTo>
                  <a:lnTo>
                    <a:pt x="0" y="38083"/>
                  </a:lnTo>
                  <a:cubicBezTo>
                    <a:pt x="0" y="17050"/>
                    <a:pt x="17050" y="0"/>
                    <a:pt x="38083" y="0"/>
                  </a:cubicBezTo>
                  <a:close/>
                </a:path>
              </a:pathLst>
            </a:custGeom>
            <a:solidFill>
              <a:srgbClr val="FFF5F0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2186629" cy="1321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5974593" y="5005824"/>
            <a:ext cx="1557150" cy="1010201"/>
          </a:xfrm>
          <a:custGeom>
            <a:avLst/>
            <a:gdLst/>
            <a:ahLst/>
            <a:cxnLst/>
            <a:rect l="l" t="t" r="r" b="b"/>
            <a:pathLst>
              <a:path w="1557150" h="1010201">
                <a:moveTo>
                  <a:pt x="0" y="0"/>
                </a:moveTo>
                <a:lnTo>
                  <a:pt x="1557150" y="0"/>
                </a:lnTo>
                <a:lnTo>
                  <a:pt x="1557150" y="1010201"/>
                </a:lnTo>
                <a:lnTo>
                  <a:pt x="0" y="101020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2" name="AutoShape 42"/>
          <p:cNvSpPr/>
          <p:nvPr/>
        </p:nvSpPr>
        <p:spPr>
          <a:xfrm>
            <a:off x="5786439" y="3382978"/>
            <a:ext cx="1933457" cy="0"/>
          </a:xfrm>
          <a:prstGeom prst="line">
            <a:avLst/>
          </a:prstGeom>
          <a:ln w="9525" cap="flat">
            <a:solidFill>
              <a:srgbClr val="C2A191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43" name="AutoShape 43"/>
          <p:cNvSpPr/>
          <p:nvPr/>
        </p:nvSpPr>
        <p:spPr>
          <a:xfrm>
            <a:off x="5786439" y="3726557"/>
            <a:ext cx="1933457" cy="0"/>
          </a:xfrm>
          <a:prstGeom prst="line">
            <a:avLst/>
          </a:prstGeom>
          <a:ln w="9525" cap="flat">
            <a:solidFill>
              <a:srgbClr val="C2A191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44" name="AutoShape 44"/>
          <p:cNvSpPr/>
          <p:nvPr/>
        </p:nvSpPr>
        <p:spPr>
          <a:xfrm>
            <a:off x="5786439" y="4070135"/>
            <a:ext cx="1933457" cy="0"/>
          </a:xfrm>
          <a:prstGeom prst="line">
            <a:avLst/>
          </a:prstGeom>
          <a:ln w="9525" cap="flat">
            <a:solidFill>
              <a:srgbClr val="C2A191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45" name="AutoShape 45"/>
          <p:cNvSpPr/>
          <p:nvPr/>
        </p:nvSpPr>
        <p:spPr>
          <a:xfrm>
            <a:off x="5786439" y="4413713"/>
            <a:ext cx="1933457" cy="0"/>
          </a:xfrm>
          <a:prstGeom prst="line">
            <a:avLst/>
          </a:prstGeom>
          <a:ln w="9525" cap="flat">
            <a:solidFill>
              <a:srgbClr val="C2A191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46" name="AutoShape 46"/>
          <p:cNvSpPr/>
          <p:nvPr/>
        </p:nvSpPr>
        <p:spPr>
          <a:xfrm>
            <a:off x="5786439" y="4757291"/>
            <a:ext cx="1933457" cy="0"/>
          </a:xfrm>
          <a:prstGeom prst="line">
            <a:avLst/>
          </a:prstGeom>
          <a:ln w="9525" cap="flat">
            <a:solidFill>
              <a:srgbClr val="C2A191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47" name="AutoShape 47"/>
          <p:cNvSpPr/>
          <p:nvPr/>
        </p:nvSpPr>
        <p:spPr>
          <a:xfrm>
            <a:off x="5786439" y="9869344"/>
            <a:ext cx="1933457" cy="0"/>
          </a:xfrm>
          <a:prstGeom prst="line">
            <a:avLst/>
          </a:prstGeom>
          <a:ln w="9525" cap="flat">
            <a:solidFill>
              <a:srgbClr val="C2A191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grpSp>
        <p:nvGrpSpPr>
          <p:cNvPr id="48" name="Group 48"/>
          <p:cNvGrpSpPr/>
          <p:nvPr/>
        </p:nvGrpSpPr>
        <p:grpSpPr>
          <a:xfrm>
            <a:off x="7977555" y="940760"/>
            <a:ext cx="4171970" cy="695467"/>
            <a:chOff x="0" y="0"/>
            <a:chExt cx="2039760" cy="34002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039760" cy="340028"/>
            </a:xfrm>
            <a:custGeom>
              <a:avLst/>
              <a:gdLst/>
              <a:ahLst/>
              <a:cxnLst/>
              <a:rect l="l" t="t" r="r" b="b"/>
              <a:pathLst>
                <a:path w="2039760" h="340028">
                  <a:moveTo>
                    <a:pt x="170014" y="0"/>
                  </a:moveTo>
                  <a:lnTo>
                    <a:pt x="1869747" y="0"/>
                  </a:lnTo>
                  <a:cubicBezTo>
                    <a:pt x="1963643" y="0"/>
                    <a:pt x="2039760" y="76118"/>
                    <a:pt x="2039760" y="170014"/>
                  </a:cubicBezTo>
                  <a:lnTo>
                    <a:pt x="2039760" y="170014"/>
                  </a:lnTo>
                  <a:cubicBezTo>
                    <a:pt x="2039760" y="263910"/>
                    <a:pt x="1963643" y="340028"/>
                    <a:pt x="1869747" y="340028"/>
                  </a:cubicBezTo>
                  <a:lnTo>
                    <a:pt x="170014" y="340028"/>
                  </a:lnTo>
                  <a:cubicBezTo>
                    <a:pt x="76118" y="340028"/>
                    <a:pt x="0" y="263910"/>
                    <a:pt x="0" y="170014"/>
                  </a:cubicBezTo>
                  <a:lnTo>
                    <a:pt x="0" y="170014"/>
                  </a:lnTo>
                  <a:cubicBezTo>
                    <a:pt x="0" y="76118"/>
                    <a:pt x="76118" y="0"/>
                    <a:pt x="170014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2039760" cy="378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20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8325919" y="1907950"/>
            <a:ext cx="2490457" cy="695467"/>
            <a:chOff x="0" y="0"/>
            <a:chExt cx="3320609" cy="927289"/>
          </a:xfrm>
        </p:grpSpPr>
        <p:grpSp>
          <p:nvGrpSpPr>
            <p:cNvPr id="52" name="Group 52"/>
            <p:cNvGrpSpPr/>
            <p:nvPr/>
          </p:nvGrpSpPr>
          <p:grpSpPr>
            <a:xfrm>
              <a:off x="0" y="0"/>
              <a:ext cx="3320609" cy="927289"/>
              <a:chOff x="0" y="0"/>
              <a:chExt cx="1217634" cy="340028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217634" cy="340028"/>
              </a:xfrm>
              <a:custGeom>
                <a:avLst/>
                <a:gdLst/>
                <a:ahLst/>
                <a:cxnLst/>
                <a:rect l="l" t="t" r="r" b="b"/>
                <a:pathLst>
                  <a:path w="1217634" h="340028">
                    <a:moveTo>
                      <a:pt x="170014" y="0"/>
                    </a:moveTo>
                    <a:lnTo>
                      <a:pt x="1047621" y="0"/>
                    </a:lnTo>
                    <a:cubicBezTo>
                      <a:pt x="1141517" y="0"/>
                      <a:pt x="1217634" y="76118"/>
                      <a:pt x="1217634" y="170014"/>
                    </a:cubicBezTo>
                    <a:lnTo>
                      <a:pt x="1217634" y="170014"/>
                    </a:lnTo>
                    <a:cubicBezTo>
                      <a:pt x="1217634" y="263910"/>
                      <a:pt x="1141517" y="340028"/>
                      <a:pt x="1047621" y="340028"/>
                    </a:cubicBezTo>
                    <a:lnTo>
                      <a:pt x="170014" y="340028"/>
                    </a:lnTo>
                    <a:cubicBezTo>
                      <a:pt x="76118" y="340028"/>
                      <a:pt x="0" y="263910"/>
                      <a:pt x="0" y="170014"/>
                    </a:cubicBezTo>
                    <a:lnTo>
                      <a:pt x="0" y="170014"/>
                    </a:lnTo>
                    <a:cubicBezTo>
                      <a:pt x="0" y="76118"/>
                      <a:pt x="76118" y="0"/>
                      <a:pt x="170014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38100"/>
                <a:ext cx="1217634" cy="3781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620"/>
                  </a:lnSpc>
                </a:pPr>
                <a:endParaRPr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277274" y="84446"/>
              <a:ext cx="2766060" cy="720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59463E"/>
                  </a:solidFill>
                  <a:cs typeface="Mali"/>
                </a:rPr>
                <a:t>ขออนุมัติให้นักศึกษาช่วยงาน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263828" y="2851976"/>
            <a:ext cx="2981990" cy="879344"/>
            <a:chOff x="0" y="0"/>
            <a:chExt cx="3975987" cy="1172458"/>
          </a:xfrm>
        </p:grpSpPr>
        <p:grpSp>
          <p:nvGrpSpPr>
            <p:cNvPr id="57" name="Group 57"/>
            <p:cNvGrpSpPr/>
            <p:nvPr/>
          </p:nvGrpSpPr>
          <p:grpSpPr>
            <a:xfrm>
              <a:off x="0" y="0"/>
              <a:ext cx="3975987" cy="927289"/>
              <a:chOff x="0" y="0"/>
              <a:chExt cx="1457955" cy="34002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457955" cy="340028"/>
              </a:xfrm>
              <a:custGeom>
                <a:avLst/>
                <a:gdLst/>
                <a:ahLst/>
                <a:cxnLst/>
                <a:rect l="l" t="t" r="r" b="b"/>
                <a:pathLst>
                  <a:path w="1457955" h="340028">
                    <a:moveTo>
                      <a:pt x="170014" y="0"/>
                    </a:moveTo>
                    <a:lnTo>
                      <a:pt x="1287941" y="0"/>
                    </a:lnTo>
                    <a:cubicBezTo>
                      <a:pt x="1381837" y="0"/>
                      <a:pt x="1457955" y="76118"/>
                      <a:pt x="1457955" y="170014"/>
                    </a:cubicBezTo>
                    <a:lnTo>
                      <a:pt x="1457955" y="170014"/>
                    </a:lnTo>
                    <a:cubicBezTo>
                      <a:pt x="1457955" y="263910"/>
                      <a:pt x="1381837" y="340028"/>
                      <a:pt x="1287941" y="340028"/>
                    </a:cubicBezTo>
                    <a:lnTo>
                      <a:pt x="170014" y="340028"/>
                    </a:lnTo>
                    <a:cubicBezTo>
                      <a:pt x="76118" y="340028"/>
                      <a:pt x="0" y="263910"/>
                      <a:pt x="0" y="170014"/>
                    </a:cubicBezTo>
                    <a:lnTo>
                      <a:pt x="0" y="170014"/>
                    </a:lnTo>
                    <a:cubicBezTo>
                      <a:pt x="0" y="76118"/>
                      <a:pt x="76118" y="0"/>
                      <a:pt x="170014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0" y="-38100"/>
                <a:ext cx="1457955" cy="3781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620"/>
                  </a:lnSpc>
                </a:pPr>
                <a:endParaRPr/>
              </a:p>
            </p:txBody>
          </p:sp>
        </p:grpSp>
        <p:sp>
          <p:nvSpPr>
            <p:cNvPr id="60" name="TextBox 60"/>
            <p:cNvSpPr txBox="1"/>
            <p:nvPr/>
          </p:nvSpPr>
          <p:spPr>
            <a:xfrm>
              <a:off x="242583" y="83969"/>
              <a:ext cx="3511502" cy="1088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59463E"/>
                  </a:solidFill>
                  <a:cs typeface="Mali"/>
                </a:rPr>
                <a:t>ดำเนินการคัดเลือกนักศึกษา</a:t>
              </a:r>
            </a:p>
            <a:p>
              <a:pPr algn="ctr">
                <a:lnSpc>
                  <a:spcPts val="2239"/>
                </a:lnSpc>
              </a:pPr>
              <a:endParaRPr lang="en-US" sz="1599">
                <a:solidFill>
                  <a:srgbClr val="59463E"/>
                </a:solidFill>
                <a:cs typeface="Mali"/>
              </a:endParaR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8168209" y="4400711"/>
            <a:ext cx="4171970" cy="1076876"/>
            <a:chOff x="0" y="0"/>
            <a:chExt cx="5562627" cy="1435835"/>
          </a:xfrm>
        </p:grpSpPr>
        <p:grpSp>
          <p:nvGrpSpPr>
            <p:cNvPr id="62" name="Group 62"/>
            <p:cNvGrpSpPr/>
            <p:nvPr/>
          </p:nvGrpSpPr>
          <p:grpSpPr>
            <a:xfrm>
              <a:off x="0" y="0"/>
              <a:ext cx="5562627" cy="1435835"/>
              <a:chOff x="0" y="0"/>
              <a:chExt cx="2039760" cy="526506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2039760" cy="526506"/>
              </a:xfrm>
              <a:custGeom>
                <a:avLst/>
                <a:gdLst/>
                <a:ahLst/>
                <a:cxnLst/>
                <a:rect l="l" t="t" r="r" b="b"/>
                <a:pathLst>
                  <a:path w="2039760" h="526506">
                    <a:moveTo>
                      <a:pt x="185570" y="0"/>
                    </a:moveTo>
                    <a:lnTo>
                      <a:pt x="1854191" y="0"/>
                    </a:lnTo>
                    <a:cubicBezTo>
                      <a:pt x="1903407" y="0"/>
                      <a:pt x="1950607" y="19551"/>
                      <a:pt x="1985408" y="54352"/>
                    </a:cubicBezTo>
                    <a:cubicBezTo>
                      <a:pt x="2020209" y="89153"/>
                      <a:pt x="2039760" y="136354"/>
                      <a:pt x="2039760" y="185570"/>
                    </a:cubicBezTo>
                    <a:lnTo>
                      <a:pt x="2039760" y="340937"/>
                    </a:lnTo>
                    <a:cubicBezTo>
                      <a:pt x="2039760" y="390153"/>
                      <a:pt x="2020209" y="437353"/>
                      <a:pt x="1985408" y="472154"/>
                    </a:cubicBezTo>
                    <a:cubicBezTo>
                      <a:pt x="1950607" y="506955"/>
                      <a:pt x="1903407" y="526506"/>
                      <a:pt x="1854191" y="526506"/>
                    </a:cubicBezTo>
                    <a:lnTo>
                      <a:pt x="185570" y="526506"/>
                    </a:lnTo>
                    <a:cubicBezTo>
                      <a:pt x="136354" y="526506"/>
                      <a:pt x="89153" y="506955"/>
                      <a:pt x="54352" y="472154"/>
                    </a:cubicBezTo>
                    <a:cubicBezTo>
                      <a:pt x="19551" y="437353"/>
                      <a:pt x="0" y="390153"/>
                      <a:pt x="0" y="340937"/>
                    </a:cubicBezTo>
                    <a:lnTo>
                      <a:pt x="0" y="185570"/>
                    </a:lnTo>
                    <a:cubicBezTo>
                      <a:pt x="0" y="136354"/>
                      <a:pt x="19551" y="89153"/>
                      <a:pt x="54352" y="54352"/>
                    </a:cubicBezTo>
                    <a:cubicBezTo>
                      <a:pt x="89153" y="19551"/>
                      <a:pt x="136354" y="0"/>
                      <a:pt x="185570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0" y="-38100"/>
                <a:ext cx="2039760" cy="5646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620"/>
                  </a:lnSpc>
                </a:pPr>
                <a:endParaRPr/>
              </a:p>
            </p:txBody>
          </p:sp>
        </p:grpSp>
        <p:sp>
          <p:nvSpPr>
            <p:cNvPr id="65" name="TextBox 65"/>
            <p:cNvSpPr txBox="1"/>
            <p:nvPr/>
          </p:nvSpPr>
          <p:spPr>
            <a:xfrm>
              <a:off x="464485" y="154623"/>
              <a:ext cx="4633657" cy="1088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59463E"/>
                  </a:solidFill>
                  <a:cs typeface="Mali Bold"/>
                </a:rPr>
                <a:t>นักศึกษา</a:t>
              </a:r>
              <a:r>
                <a:rPr lang="en-US" sz="1599">
                  <a:solidFill>
                    <a:srgbClr val="59463E"/>
                  </a:solidFill>
                  <a:cs typeface="Mali"/>
                </a:rPr>
                <a:t>ปฏิบัติตาม กรอบ วัน เวลาที่ได้รับการอนุมัติ โดยมีการบันทึกเวลาปฏิบัติงาน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325919" y="6324742"/>
            <a:ext cx="4171970" cy="1075094"/>
            <a:chOff x="0" y="0"/>
            <a:chExt cx="5562627" cy="1433458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0"/>
              <a:ext cx="5562627" cy="1433458"/>
              <a:chOff x="0" y="0"/>
              <a:chExt cx="2039760" cy="525635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2039760" cy="525635"/>
              </a:xfrm>
              <a:custGeom>
                <a:avLst/>
                <a:gdLst/>
                <a:ahLst/>
                <a:cxnLst/>
                <a:rect l="l" t="t" r="r" b="b"/>
                <a:pathLst>
                  <a:path w="2039760" h="525635">
                    <a:moveTo>
                      <a:pt x="185570" y="0"/>
                    </a:moveTo>
                    <a:lnTo>
                      <a:pt x="1854191" y="0"/>
                    </a:lnTo>
                    <a:cubicBezTo>
                      <a:pt x="1903407" y="0"/>
                      <a:pt x="1950607" y="19551"/>
                      <a:pt x="1985408" y="54352"/>
                    </a:cubicBezTo>
                    <a:cubicBezTo>
                      <a:pt x="2020209" y="89153"/>
                      <a:pt x="2039760" y="136354"/>
                      <a:pt x="2039760" y="185570"/>
                    </a:cubicBezTo>
                    <a:lnTo>
                      <a:pt x="2039760" y="340065"/>
                    </a:lnTo>
                    <a:cubicBezTo>
                      <a:pt x="2039760" y="389281"/>
                      <a:pt x="2020209" y="436482"/>
                      <a:pt x="1985408" y="471283"/>
                    </a:cubicBezTo>
                    <a:cubicBezTo>
                      <a:pt x="1950607" y="506084"/>
                      <a:pt x="1903407" y="525635"/>
                      <a:pt x="1854191" y="525635"/>
                    </a:cubicBezTo>
                    <a:lnTo>
                      <a:pt x="185570" y="525635"/>
                    </a:lnTo>
                    <a:cubicBezTo>
                      <a:pt x="136354" y="525635"/>
                      <a:pt x="89153" y="506084"/>
                      <a:pt x="54352" y="471283"/>
                    </a:cubicBezTo>
                    <a:cubicBezTo>
                      <a:pt x="19551" y="436482"/>
                      <a:pt x="0" y="389281"/>
                      <a:pt x="0" y="340065"/>
                    </a:cubicBezTo>
                    <a:lnTo>
                      <a:pt x="0" y="185570"/>
                    </a:lnTo>
                    <a:cubicBezTo>
                      <a:pt x="0" y="136354"/>
                      <a:pt x="19551" y="89153"/>
                      <a:pt x="54352" y="54352"/>
                    </a:cubicBezTo>
                    <a:cubicBezTo>
                      <a:pt x="89153" y="19551"/>
                      <a:pt x="136354" y="0"/>
                      <a:pt x="18557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0" y="-38100"/>
                <a:ext cx="2039760" cy="5637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620"/>
                  </a:lnSpc>
                </a:pPr>
                <a:endParaRPr/>
              </a:p>
            </p:txBody>
          </p:sp>
        </p:grpSp>
        <p:sp>
          <p:nvSpPr>
            <p:cNvPr id="70" name="TextBox 70"/>
            <p:cNvSpPr txBox="1"/>
            <p:nvPr/>
          </p:nvSpPr>
          <p:spPr>
            <a:xfrm>
              <a:off x="592875" y="88900"/>
              <a:ext cx="4633657" cy="1088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59463E"/>
                  </a:solidFill>
                  <a:cs typeface="Mali Bold"/>
                </a:rPr>
                <a:t>เจ้าหน้าที่รับผิดชอบ</a:t>
              </a:r>
              <a:r>
                <a:rPr lang="en-US" sz="1599">
                  <a:solidFill>
                    <a:srgbClr val="59463E"/>
                  </a:solidFill>
                  <a:cs typeface="Mali"/>
                </a:rPr>
                <a:t>ดำเนินการขออนุมัติเบิกจ่ายโดยรวบรวมหลักฐานการเบิกจ่ายให้ครบถ้วนถูกต้อง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8262571" y="8203562"/>
            <a:ext cx="3983247" cy="1364295"/>
            <a:chOff x="0" y="0"/>
            <a:chExt cx="5310996" cy="1819060"/>
          </a:xfrm>
        </p:grpSpPr>
        <p:grpSp>
          <p:nvGrpSpPr>
            <p:cNvPr id="72" name="Group 72"/>
            <p:cNvGrpSpPr/>
            <p:nvPr/>
          </p:nvGrpSpPr>
          <p:grpSpPr>
            <a:xfrm>
              <a:off x="0" y="0"/>
              <a:ext cx="5310996" cy="1819060"/>
              <a:chOff x="0" y="0"/>
              <a:chExt cx="1947490" cy="667031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1947490" cy="667031"/>
              </a:xfrm>
              <a:custGeom>
                <a:avLst/>
                <a:gdLst/>
                <a:ahLst/>
                <a:cxnLst/>
                <a:rect l="l" t="t" r="r" b="b"/>
                <a:pathLst>
                  <a:path w="1947490" h="667031">
                    <a:moveTo>
                      <a:pt x="194362" y="0"/>
                    </a:moveTo>
                    <a:lnTo>
                      <a:pt x="1753128" y="0"/>
                    </a:lnTo>
                    <a:cubicBezTo>
                      <a:pt x="1860471" y="0"/>
                      <a:pt x="1947490" y="87019"/>
                      <a:pt x="1947490" y="194362"/>
                    </a:cubicBezTo>
                    <a:lnTo>
                      <a:pt x="1947490" y="472669"/>
                    </a:lnTo>
                    <a:cubicBezTo>
                      <a:pt x="1947490" y="580012"/>
                      <a:pt x="1860471" y="667031"/>
                      <a:pt x="1753128" y="667031"/>
                    </a:cubicBezTo>
                    <a:lnTo>
                      <a:pt x="194362" y="667031"/>
                    </a:lnTo>
                    <a:cubicBezTo>
                      <a:pt x="142814" y="667031"/>
                      <a:pt x="93377" y="646554"/>
                      <a:pt x="56927" y="610104"/>
                    </a:cubicBezTo>
                    <a:cubicBezTo>
                      <a:pt x="20477" y="573654"/>
                      <a:pt x="0" y="524217"/>
                      <a:pt x="0" y="472669"/>
                    </a:cubicBezTo>
                    <a:lnTo>
                      <a:pt x="0" y="194362"/>
                    </a:lnTo>
                    <a:cubicBezTo>
                      <a:pt x="0" y="87019"/>
                      <a:pt x="87019" y="0"/>
                      <a:pt x="194362" y="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4" name="TextBox 74"/>
              <p:cNvSpPr txBox="1"/>
              <p:nvPr/>
            </p:nvSpPr>
            <p:spPr>
              <a:xfrm>
                <a:off x="0" y="-38100"/>
                <a:ext cx="1947490" cy="7051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620"/>
                  </a:lnSpc>
                </a:pPr>
                <a:endParaRPr/>
              </a:p>
            </p:txBody>
          </p:sp>
        </p:grpSp>
        <p:sp>
          <p:nvSpPr>
            <p:cNvPr id="75" name="TextBox 75"/>
            <p:cNvSpPr txBox="1"/>
            <p:nvPr/>
          </p:nvSpPr>
          <p:spPr>
            <a:xfrm>
              <a:off x="341243" y="155790"/>
              <a:ext cx="4633657" cy="1456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FFFFF"/>
                  </a:solidFill>
                  <a:cs typeface="Mali Bold"/>
                </a:rPr>
                <a:t>หน่วยการเงิน</a:t>
              </a:r>
              <a:r>
                <a:rPr lang="en-US" sz="1599">
                  <a:solidFill>
                    <a:srgbClr val="FFFFFF"/>
                  </a:solidFill>
                  <a:latin typeface="Mali"/>
                  <a:cs typeface="Mali"/>
                </a:rPr>
                <a:t>ตรวจสอบความถูกต้องครบถ้วนของเอกสาร /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FFFFF"/>
                  </a:solidFill>
                  <a:latin typeface="Mali"/>
                  <a:cs typeface="Mali"/>
                </a:rPr>
                <a:t>จัดเตรียมข้อมูลเพื่อโอนเงินในระบบ SCB Business Net ให้กับนักศึกษา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0412029" y="3689321"/>
            <a:ext cx="685588" cy="579431"/>
            <a:chOff x="0" y="0"/>
            <a:chExt cx="703820" cy="59484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703820" cy="594840"/>
            </a:xfrm>
            <a:custGeom>
              <a:avLst/>
              <a:gdLst/>
              <a:ahLst/>
              <a:cxnLst/>
              <a:rect l="l" t="t" r="r" b="b"/>
              <a:pathLst>
                <a:path w="703820" h="594840">
                  <a:moveTo>
                    <a:pt x="351910" y="594840"/>
                  </a:moveTo>
                  <a:lnTo>
                    <a:pt x="0" y="188440"/>
                  </a:lnTo>
                  <a:lnTo>
                    <a:pt x="203200" y="188440"/>
                  </a:lnTo>
                  <a:lnTo>
                    <a:pt x="203200" y="0"/>
                  </a:lnTo>
                  <a:lnTo>
                    <a:pt x="500620" y="0"/>
                  </a:lnTo>
                  <a:lnTo>
                    <a:pt x="500620" y="188440"/>
                  </a:lnTo>
                  <a:lnTo>
                    <a:pt x="703820" y="188440"/>
                  </a:lnTo>
                  <a:lnTo>
                    <a:pt x="351910" y="594840"/>
                  </a:lnTo>
                  <a:close/>
                </a:path>
              </a:pathLst>
            </a:custGeom>
            <a:solidFill>
              <a:srgbClr val="8A5F5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203200" y="-38100"/>
              <a:ext cx="297420" cy="531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8325919" y="994570"/>
            <a:ext cx="3475243" cy="549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59463E"/>
                </a:solidFill>
                <a:latin typeface="Mali Bold"/>
                <a:cs typeface="Mali Bold"/>
              </a:rPr>
              <a:t>เจ้าหน้าที่รับผิดชอบ/หน่วยพัฒนาคุณภาพนักศึกษา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782423" y="6234727"/>
            <a:ext cx="3937473" cy="181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8"/>
              </a:lnSpc>
              <a:spcBef>
                <a:spcPct val="0"/>
              </a:spcBef>
            </a:pPr>
            <a:r>
              <a:rPr lang="en-US" sz="1741">
                <a:solidFill>
                  <a:srgbClr val="59463E"/>
                </a:solidFill>
                <a:cs typeface="Mali Bold"/>
              </a:rPr>
              <a:t>หลักฐานประกอบการเบิกจ่าย มีดังนี้</a:t>
            </a:r>
          </a:p>
          <a:p>
            <a:pPr>
              <a:lnSpc>
                <a:spcPts val="2438"/>
              </a:lnSpc>
              <a:spcBef>
                <a:spcPct val="0"/>
              </a:spcBef>
            </a:pPr>
            <a:r>
              <a:rPr lang="en-US" sz="1741">
                <a:solidFill>
                  <a:srgbClr val="59463E"/>
                </a:solidFill>
                <a:latin typeface="Mali"/>
                <a:cs typeface="Mali"/>
              </a:rPr>
              <a:t>(1) ขออนุมัติให้นักศึกษาทำงาน</a:t>
            </a:r>
          </a:p>
          <a:p>
            <a:pPr>
              <a:lnSpc>
                <a:spcPts val="2438"/>
              </a:lnSpc>
              <a:spcBef>
                <a:spcPct val="0"/>
              </a:spcBef>
            </a:pPr>
            <a:r>
              <a:rPr lang="en-US" sz="1741">
                <a:solidFill>
                  <a:srgbClr val="59463E"/>
                </a:solidFill>
                <a:latin typeface="Mali"/>
                <a:cs typeface="Mali"/>
              </a:rPr>
              <a:t>(2) ประกาศรายชื่อนักศึกษาช่วยงาน</a:t>
            </a:r>
          </a:p>
          <a:p>
            <a:pPr>
              <a:lnSpc>
                <a:spcPts val="2438"/>
              </a:lnSpc>
              <a:spcBef>
                <a:spcPct val="0"/>
              </a:spcBef>
            </a:pPr>
            <a:r>
              <a:rPr lang="en-US" sz="1741">
                <a:solidFill>
                  <a:srgbClr val="59463E"/>
                </a:solidFill>
                <a:latin typeface="Mali"/>
                <a:cs typeface="Mali"/>
              </a:rPr>
              <a:t>(3) ใบลงเวลาการปฏิบัติงาน</a:t>
            </a:r>
          </a:p>
          <a:p>
            <a:pPr>
              <a:lnSpc>
                <a:spcPts val="2438"/>
              </a:lnSpc>
              <a:spcBef>
                <a:spcPct val="0"/>
              </a:spcBef>
            </a:pPr>
            <a:r>
              <a:rPr lang="en-US" sz="1741">
                <a:solidFill>
                  <a:srgbClr val="59463E"/>
                </a:solidFill>
                <a:latin typeface="Mali"/>
                <a:cs typeface="Mali"/>
              </a:rPr>
              <a:t>(4) หลักฐานการจ่ายค่าตอบแทนนักศึกษาช่วยงาน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5786439" y="2827753"/>
            <a:ext cx="1933457" cy="550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1571">
                <a:solidFill>
                  <a:srgbClr val="32131B"/>
                </a:solidFill>
                <a:cs typeface="Mali Bold"/>
              </a:rPr>
              <a:t>อัตราชั่วโมงละ </a:t>
            </a:r>
          </a:p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1571">
                <a:solidFill>
                  <a:srgbClr val="32131B"/>
                </a:solidFill>
                <a:latin typeface="Mali Bold"/>
                <a:cs typeface="Mali Bold"/>
              </a:rPr>
              <a:t>50 บาท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5786439" y="3475897"/>
            <a:ext cx="1902210" cy="133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4AAD"/>
                </a:solidFill>
                <a:latin typeface="Mali"/>
                <a:cs typeface="Mali"/>
              </a:rPr>
              <a:t>เศษของชั่วโมงหากนับได้ตั้งแต่ 31 – 59 นาทีให้นับเป็น 1 ชั่วโมง หากไม่ถึงให้ปัดทิ้ง</a:t>
            </a:r>
          </a:p>
        </p:txBody>
      </p:sp>
      <p:grpSp>
        <p:nvGrpSpPr>
          <p:cNvPr id="83" name="Group 83"/>
          <p:cNvGrpSpPr/>
          <p:nvPr/>
        </p:nvGrpSpPr>
        <p:grpSpPr>
          <a:xfrm>
            <a:off x="9377953" y="5582488"/>
            <a:ext cx="685588" cy="579431"/>
            <a:chOff x="0" y="0"/>
            <a:chExt cx="703820" cy="59484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703820" cy="594840"/>
            </a:xfrm>
            <a:custGeom>
              <a:avLst/>
              <a:gdLst/>
              <a:ahLst/>
              <a:cxnLst/>
              <a:rect l="l" t="t" r="r" b="b"/>
              <a:pathLst>
                <a:path w="703820" h="594840">
                  <a:moveTo>
                    <a:pt x="351910" y="594840"/>
                  </a:moveTo>
                  <a:lnTo>
                    <a:pt x="0" y="188440"/>
                  </a:lnTo>
                  <a:lnTo>
                    <a:pt x="203200" y="188440"/>
                  </a:lnTo>
                  <a:lnTo>
                    <a:pt x="203200" y="0"/>
                  </a:lnTo>
                  <a:lnTo>
                    <a:pt x="500620" y="0"/>
                  </a:lnTo>
                  <a:lnTo>
                    <a:pt x="500620" y="188440"/>
                  </a:lnTo>
                  <a:lnTo>
                    <a:pt x="703820" y="188440"/>
                  </a:lnTo>
                  <a:lnTo>
                    <a:pt x="351910" y="594840"/>
                  </a:lnTo>
                  <a:close/>
                </a:path>
              </a:pathLst>
            </a:custGeom>
            <a:solidFill>
              <a:srgbClr val="8A5F5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203200" y="-38100"/>
              <a:ext cx="297420" cy="531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0969370" y="7514136"/>
            <a:ext cx="685588" cy="579431"/>
            <a:chOff x="0" y="0"/>
            <a:chExt cx="703820" cy="59484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703820" cy="594840"/>
            </a:xfrm>
            <a:custGeom>
              <a:avLst/>
              <a:gdLst/>
              <a:ahLst/>
              <a:cxnLst/>
              <a:rect l="l" t="t" r="r" b="b"/>
              <a:pathLst>
                <a:path w="703820" h="594840">
                  <a:moveTo>
                    <a:pt x="351910" y="594840"/>
                  </a:moveTo>
                  <a:lnTo>
                    <a:pt x="0" y="188440"/>
                  </a:lnTo>
                  <a:lnTo>
                    <a:pt x="203200" y="188440"/>
                  </a:lnTo>
                  <a:lnTo>
                    <a:pt x="203200" y="0"/>
                  </a:lnTo>
                  <a:lnTo>
                    <a:pt x="500620" y="0"/>
                  </a:lnTo>
                  <a:lnTo>
                    <a:pt x="500620" y="188440"/>
                  </a:lnTo>
                  <a:lnTo>
                    <a:pt x="703820" y="188440"/>
                  </a:lnTo>
                  <a:lnTo>
                    <a:pt x="351910" y="594840"/>
                  </a:lnTo>
                  <a:close/>
                </a:path>
              </a:pathLst>
            </a:custGeom>
            <a:solidFill>
              <a:srgbClr val="8A5F5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203200" y="-38100"/>
              <a:ext cx="297420" cy="531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584741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6439" y="63088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028700" y="584741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36544" y="1050653"/>
            <a:ext cx="751356" cy="8185694"/>
          </a:xfrm>
          <a:custGeom>
            <a:avLst/>
            <a:gdLst/>
            <a:ahLst/>
            <a:cxnLst/>
            <a:rect l="l" t="t" r="r" b="b"/>
            <a:pathLst>
              <a:path w="751356" h="8185694">
                <a:moveTo>
                  <a:pt x="0" y="0"/>
                </a:moveTo>
                <a:lnTo>
                  <a:pt x="751355" y="0"/>
                </a:lnTo>
                <a:lnTo>
                  <a:pt x="751355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993" b="-993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 rot="-7967566">
            <a:off x="6271801" y="3863942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1" y="0"/>
                </a:lnTo>
                <a:lnTo>
                  <a:pt x="988021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 rot="7972014">
            <a:off x="2143064" y="1967356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Freeform 26"/>
          <p:cNvSpPr/>
          <p:nvPr/>
        </p:nvSpPr>
        <p:spPr>
          <a:xfrm rot="-10073941">
            <a:off x="12513721" y="8257168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 rot="10085071">
            <a:off x="8640202" y="7158570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09" y="0"/>
                </a:lnTo>
                <a:lnTo>
                  <a:pt x="1317309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 rot="1637702">
            <a:off x="13447605" y="-81175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AutoShape 29"/>
          <p:cNvSpPr/>
          <p:nvPr/>
        </p:nvSpPr>
        <p:spPr>
          <a:xfrm>
            <a:off x="5786439" y="9869344"/>
            <a:ext cx="1933457" cy="0"/>
          </a:xfrm>
          <a:prstGeom prst="line">
            <a:avLst/>
          </a:prstGeom>
          <a:ln w="9525" cap="flat">
            <a:solidFill>
              <a:srgbClr val="C2A191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30" name="Freeform 30"/>
          <p:cNvSpPr/>
          <p:nvPr/>
        </p:nvSpPr>
        <p:spPr>
          <a:xfrm>
            <a:off x="9484673" y="147326"/>
            <a:ext cx="3307749" cy="2043883"/>
          </a:xfrm>
          <a:custGeom>
            <a:avLst/>
            <a:gdLst/>
            <a:ahLst/>
            <a:cxnLst/>
            <a:rect l="l" t="t" r="r" b="b"/>
            <a:pathLst>
              <a:path w="3307749" h="2043883">
                <a:moveTo>
                  <a:pt x="0" y="0"/>
                </a:moveTo>
                <a:lnTo>
                  <a:pt x="3307750" y="0"/>
                </a:lnTo>
                <a:lnTo>
                  <a:pt x="3307750" y="2043884"/>
                </a:lnTo>
                <a:lnTo>
                  <a:pt x="0" y="204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r="-9850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1" name="Freeform 31"/>
          <p:cNvSpPr/>
          <p:nvPr/>
        </p:nvSpPr>
        <p:spPr>
          <a:xfrm rot="864281">
            <a:off x="5025240" y="2115907"/>
            <a:ext cx="912579" cy="978399"/>
          </a:xfrm>
          <a:custGeom>
            <a:avLst/>
            <a:gdLst/>
            <a:ahLst/>
            <a:cxnLst/>
            <a:rect l="l" t="t" r="r" b="b"/>
            <a:pathLst>
              <a:path w="912579" h="978399">
                <a:moveTo>
                  <a:pt x="0" y="0"/>
                </a:moveTo>
                <a:lnTo>
                  <a:pt x="912578" y="0"/>
                </a:lnTo>
                <a:lnTo>
                  <a:pt x="912578" y="978399"/>
                </a:lnTo>
                <a:lnTo>
                  <a:pt x="0" y="97839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2" name="Freeform 32"/>
          <p:cNvSpPr/>
          <p:nvPr/>
        </p:nvSpPr>
        <p:spPr>
          <a:xfrm rot="-2700000">
            <a:off x="4253650" y="6580059"/>
            <a:ext cx="2106701" cy="2041585"/>
          </a:xfrm>
          <a:custGeom>
            <a:avLst/>
            <a:gdLst/>
            <a:ahLst/>
            <a:cxnLst/>
            <a:rect l="l" t="t" r="r" b="b"/>
            <a:pathLst>
              <a:path w="2106701" h="2041585">
                <a:moveTo>
                  <a:pt x="0" y="0"/>
                </a:moveTo>
                <a:lnTo>
                  <a:pt x="2106701" y="0"/>
                </a:lnTo>
                <a:lnTo>
                  <a:pt x="2106701" y="2041585"/>
                </a:lnTo>
                <a:lnTo>
                  <a:pt x="0" y="20415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3" name="Freeform 33"/>
          <p:cNvSpPr/>
          <p:nvPr/>
        </p:nvSpPr>
        <p:spPr>
          <a:xfrm rot="5282118">
            <a:off x="6358549" y="2217153"/>
            <a:ext cx="572527" cy="548585"/>
          </a:xfrm>
          <a:custGeom>
            <a:avLst/>
            <a:gdLst/>
            <a:ahLst/>
            <a:cxnLst/>
            <a:rect l="l" t="t" r="r" b="b"/>
            <a:pathLst>
              <a:path w="572527" h="548585">
                <a:moveTo>
                  <a:pt x="0" y="0"/>
                </a:moveTo>
                <a:lnTo>
                  <a:pt x="572527" y="0"/>
                </a:lnTo>
                <a:lnTo>
                  <a:pt x="572527" y="548585"/>
                </a:lnTo>
                <a:lnTo>
                  <a:pt x="0" y="54858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4" name="Freeform 34"/>
          <p:cNvSpPr/>
          <p:nvPr/>
        </p:nvSpPr>
        <p:spPr>
          <a:xfrm rot="-5255600">
            <a:off x="5682214" y="2840215"/>
            <a:ext cx="1223116" cy="1613223"/>
          </a:xfrm>
          <a:custGeom>
            <a:avLst/>
            <a:gdLst/>
            <a:ahLst/>
            <a:cxnLst/>
            <a:rect l="l" t="t" r="r" b="b"/>
            <a:pathLst>
              <a:path w="1223116" h="1613223">
                <a:moveTo>
                  <a:pt x="0" y="0"/>
                </a:moveTo>
                <a:lnTo>
                  <a:pt x="1223117" y="0"/>
                </a:lnTo>
                <a:lnTo>
                  <a:pt x="1223117" y="1613223"/>
                </a:lnTo>
                <a:lnTo>
                  <a:pt x="0" y="161322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" name="Freeform 35"/>
          <p:cNvSpPr/>
          <p:nvPr/>
        </p:nvSpPr>
        <p:spPr>
          <a:xfrm rot="-5609256" flipH="1">
            <a:off x="5682214" y="4188518"/>
            <a:ext cx="1223116" cy="1613223"/>
          </a:xfrm>
          <a:custGeom>
            <a:avLst/>
            <a:gdLst/>
            <a:ahLst/>
            <a:cxnLst/>
            <a:rect l="l" t="t" r="r" b="b"/>
            <a:pathLst>
              <a:path w="1223116" h="1613223">
                <a:moveTo>
                  <a:pt x="1223117" y="0"/>
                </a:moveTo>
                <a:lnTo>
                  <a:pt x="0" y="0"/>
                </a:lnTo>
                <a:lnTo>
                  <a:pt x="0" y="1613223"/>
                </a:lnTo>
                <a:lnTo>
                  <a:pt x="1223117" y="1613223"/>
                </a:lnTo>
                <a:lnTo>
                  <a:pt x="1223117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6" name="Freeform 36"/>
          <p:cNvSpPr/>
          <p:nvPr/>
        </p:nvSpPr>
        <p:spPr>
          <a:xfrm rot="-5869960" flipH="1">
            <a:off x="5671474" y="5553205"/>
            <a:ext cx="1223116" cy="1613223"/>
          </a:xfrm>
          <a:custGeom>
            <a:avLst/>
            <a:gdLst/>
            <a:ahLst/>
            <a:cxnLst/>
            <a:rect l="l" t="t" r="r" b="b"/>
            <a:pathLst>
              <a:path w="1223116" h="1613223">
                <a:moveTo>
                  <a:pt x="1223117" y="0"/>
                </a:moveTo>
                <a:lnTo>
                  <a:pt x="0" y="0"/>
                </a:lnTo>
                <a:lnTo>
                  <a:pt x="0" y="1613222"/>
                </a:lnTo>
                <a:lnTo>
                  <a:pt x="1223117" y="1613222"/>
                </a:lnTo>
                <a:lnTo>
                  <a:pt x="1223117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5666013" y="3123270"/>
            <a:ext cx="1255520" cy="994666"/>
            <a:chOff x="0" y="0"/>
            <a:chExt cx="6705600" cy="531241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705600" cy="5312410"/>
            </a:xfrm>
            <a:custGeom>
              <a:avLst/>
              <a:gdLst/>
              <a:ahLst/>
              <a:cxnLst/>
              <a:rect l="l" t="t" r="r" b="b"/>
              <a:pathLst>
                <a:path w="6705600" h="5312410">
                  <a:moveTo>
                    <a:pt x="4471670" y="405130"/>
                  </a:moveTo>
                  <a:lnTo>
                    <a:pt x="4471670" y="0"/>
                  </a:lnTo>
                  <a:lnTo>
                    <a:pt x="2235200" y="405130"/>
                  </a:lnTo>
                  <a:lnTo>
                    <a:pt x="22352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2235200" y="4907280"/>
                  </a:lnTo>
                  <a:lnTo>
                    <a:pt x="2235200" y="5312410"/>
                  </a:lnTo>
                  <a:lnTo>
                    <a:pt x="4470400" y="4907280"/>
                  </a:lnTo>
                  <a:lnTo>
                    <a:pt x="4470400" y="5312410"/>
                  </a:lnTo>
                  <a:lnTo>
                    <a:pt x="6705600" y="4907280"/>
                  </a:lnTo>
                  <a:lnTo>
                    <a:pt x="6705600" y="0"/>
                  </a:lnTo>
                  <a:lnTo>
                    <a:pt x="4471670" y="405130"/>
                  </a:lnTo>
                  <a:close/>
                </a:path>
              </a:pathLst>
            </a:custGeom>
            <a:blipFill>
              <a:blip r:embed="rId37"/>
              <a:stretch>
                <a:fillRect l="-9343" r="-9343"/>
              </a:stretch>
            </a:blipFill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5583539" y="4497796"/>
            <a:ext cx="1255520" cy="994666"/>
            <a:chOff x="0" y="0"/>
            <a:chExt cx="6705600" cy="531241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705600" cy="5312410"/>
            </a:xfrm>
            <a:custGeom>
              <a:avLst/>
              <a:gdLst/>
              <a:ahLst/>
              <a:cxnLst/>
              <a:rect l="l" t="t" r="r" b="b"/>
              <a:pathLst>
                <a:path w="6705600" h="5312410">
                  <a:moveTo>
                    <a:pt x="4471670" y="405130"/>
                  </a:moveTo>
                  <a:lnTo>
                    <a:pt x="4471670" y="0"/>
                  </a:lnTo>
                  <a:lnTo>
                    <a:pt x="2235200" y="405130"/>
                  </a:lnTo>
                  <a:lnTo>
                    <a:pt x="22352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2235200" y="4907280"/>
                  </a:lnTo>
                  <a:lnTo>
                    <a:pt x="2235200" y="5312410"/>
                  </a:lnTo>
                  <a:lnTo>
                    <a:pt x="4470400" y="4907280"/>
                  </a:lnTo>
                  <a:lnTo>
                    <a:pt x="4470400" y="5312410"/>
                  </a:lnTo>
                  <a:lnTo>
                    <a:pt x="6705600" y="4907280"/>
                  </a:lnTo>
                  <a:lnTo>
                    <a:pt x="6705600" y="0"/>
                  </a:lnTo>
                  <a:lnTo>
                    <a:pt x="4471670" y="405130"/>
                  </a:lnTo>
                  <a:close/>
                </a:path>
              </a:pathLst>
            </a:custGeom>
            <a:blipFill>
              <a:blip r:embed="rId38"/>
              <a:stretch>
                <a:fillRect l="-6087" r="-6087"/>
              </a:stretch>
            </a:blipFill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5655273" y="5872323"/>
            <a:ext cx="1255520" cy="994666"/>
            <a:chOff x="0" y="0"/>
            <a:chExt cx="6705600" cy="531241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705600" cy="5312410"/>
            </a:xfrm>
            <a:custGeom>
              <a:avLst/>
              <a:gdLst/>
              <a:ahLst/>
              <a:cxnLst/>
              <a:rect l="l" t="t" r="r" b="b"/>
              <a:pathLst>
                <a:path w="6705600" h="5312410">
                  <a:moveTo>
                    <a:pt x="4471670" y="405130"/>
                  </a:moveTo>
                  <a:lnTo>
                    <a:pt x="4471670" y="0"/>
                  </a:lnTo>
                  <a:lnTo>
                    <a:pt x="2235200" y="405130"/>
                  </a:lnTo>
                  <a:lnTo>
                    <a:pt x="22352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2235200" y="4907280"/>
                  </a:lnTo>
                  <a:lnTo>
                    <a:pt x="2235200" y="5312410"/>
                  </a:lnTo>
                  <a:lnTo>
                    <a:pt x="4470400" y="4907280"/>
                  </a:lnTo>
                  <a:lnTo>
                    <a:pt x="4470400" y="5312410"/>
                  </a:lnTo>
                  <a:lnTo>
                    <a:pt x="6705600" y="4907280"/>
                  </a:lnTo>
                  <a:lnTo>
                    <a:pt x="6705600" y="0"/>
                  </a:lnTo>
                  <a:lnTo>
                    <a:pt x="4471670" y="405130"/>
                  </a:lnTo>
                  <a:close/>
                </a:path>
              </a:pathLst>
            </a:custGeom>
            <a:blipFill>
              <a:blip r:embed="rId39"/>
              <a:stretch>
                <a:fillRect l="-9454" r="-9454"/>
              </a:stretch>
            </a:blipFill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43" name="Freeform 43"/>
          <p:cNvSpPr/>
          <p:nvPr/>
        </p:nvSpPr>
        <p:spPr>
          <a:xfrm>
            <a:off x="6773641" y="2793347"/>
            <a:ext cx="295782" cy="529903"/>
          </a:xfrm>
          <a:custGeom>
            <a:avLst/>
            <a:gdLst/>
            <a:ahLst/>
            <a:cxnLst/>
            <a:rect l="l" t="t" r="r" b="b"/>
            <a:pathLst>
              <a:path w="295782" h="529903">
                <a:moveTo>
                  <a:pt x="0" y="0"/>
                </a:moveTo>
                <a:lnTo>
                  <a:pt x="295782" y="0"/>
                </a:lnTo>
                <a:lnTo>
                  <a:pt x="295782" y="529903"/>
                </a:lnTo>
                <a:lnTo>
                  <a:pt x="0" y="52990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4" name="Freeform 44"/>
          <p:cNvSpPr/>
          <p:nvPr/>
        </p:nvSpPr>
        <p:spPr>
          <a:xfrm>
            <a:off x="6762901" y="5699444"/>
            <a:ext cx="295782" cy="529903"/>
          </a:xfrm>
          <a:custGeom>
            <a:avLst/>
            <a:gdLst/>
            <a:ahLst/>
            <a:cxnLst/>
            <a:rect l="l" t="t" r="r" b="b"/>
            <a:pathLst>
              <a:path w="295782" h="529903">
                <a:moveTo>
                  <a:pt x="0" y="0"/>
                </a:moveTo>
                <a:lnTo>
                  <a:pt x="295782" y="0"/>
                </a:lnTo>
                <a:lnTo>
                  <a:pt x="295782" y="529902"/>
                </a:lnTo>
                <a:lnTo>
                  <a:pt x="0" y="52990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5" name="Freeform 45"/>
          <p:cNvSpPr/>
          <p:nvPr/>
        </p:nvSpPr>
        <p:spPr>
          <a:xfrm flipH="1">
            <a:off x="5404001" y="4232845"/>
            <a:ext cx="295782" cy="529903"/>
          </a:xfrm>
          <a:custGeom>
            <a:avLst/>
            <a:gdLst/>
            <a:ahLst/>
            <a:cxnLst/>
            <a:rect l="l" t="t" r="r" b="b"/>
            <a:pathLst>
              <a:path w="295782" h="529903">
                <a:moveTo>
                  <a:pt x="295782" y="0"/>
                </a:moveTo>
                <a:lnTo>
                  <a:pt x="0" y="0"/>
                </a:lnTo>
                <a:lnTo>
                  <a:pt x="0" y="529903"/>
                </a:lnTo>
                <a:lnTo>
                  <a:pt x="295782" y="529903"/>
                </a:lnTo>
                <a:lnTo>
                  <a:pt x="295782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46" name="Group 46"/>
          <p:cNvGrpSpPr/>
          <p:nvPr/>
        </p:nvGrpSpPr>
        <p:grpSpPr>
          <a:xfrm>
            <a:off x="7319551" y="3180819"/>
            <a:ext cx="7309456" cy="932016"/>
            <a:chOff x="0" y="0"/>
            <a:chExt cx="3896832" cy="49687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896832" cy="496878"/>
            </a:xfrm>
            <a:custGeom>
              <a:avLst/>
              <a:gdLst/>
              <a:ahLst/>
              <a:cxnLst/>
              <a:rect l="l" t="t" r="r" b="b"/>
              <a:pathLst>
                <a:path w="3896832" h="496878">
                  <a:moveTo>
                    <a:pt x="9532" y="0"/>
                  </a:moveTo>
                  <a:lnTo>
                    <a:pt x="3887300" y="0"/>
                  </a:lnTo>
                  <a:cubicBezTo>
                    <a:pt x="3892564" y="0"/>
                    <a:pt x="3896832" y="4268"/>
                    <a:pt x="3896832" y="9532"/>
                  </a:cubicBezTo>
                  <a:lnTo>
                    <a:pt x="3896832" y="487346"/>
                  </a:lnTo>
                  <a:cubicBezTo>
                    <a:pt x="3896832" y="489874"/>
                    <a:pt x="3895828" y="492298"/>
                    <a:pt x="3894040" y="494086"/>
                  </a:cubicBezTo>
                  <a:cubicBezTo>
                    <a:pt x="3892253" y="495874"/>
                    <a:pt x="3889828" y="496878"/>
                    <a:pt x="3887300" y="496878"/>
                  </a:cubicBezTo>
                  <a:lnTo>
                    <a:pt x="9532" y="496878"/>
                  </a:lnTo>
                  <a:cubicBezTo>
                    <a:pt x="4268" y="496878"/>
                    <a:pt x="0" y="492610"/>
                    <a:pt x="0" y="487346"/>
                  </a:cubicBezTo>
                  <a:lnTo>
                    <a:pt x="0" y="9532"/>
                  </a:lnTo>
                  <a:cubicBezTo>
                    <a:pt x="0" y="4268"/>
                    <a:pt x="4268" y="0"/>
                    <a:pt x="9532" y="0"/>
                  </a:cubicBezTo>
                  <a:close/>
                </a:path>
              </a:pathLst>
            </a:custGeom>
            <a:solidFill>
              <a:srgbClr val="BFF1BE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896832" cy="534978"/>
            </a:xfrm>
            <a:prstGeom prst="rect">
              <a:avLst/>
            </a:prstGeom>
          </p:spPr>
          <p:txBody>
            <a:bodyPr lIns="34149" tIns="34149" rIns="34149" bIns="34149" rtlCol="0" anchor="ctr"/>
            <a:lstStyle/>
            <a:p>
              <a:pPr algn="ctr">
                <a:lnSpc>
                  <a:spcPts val="1317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7268035" y="4560447"/>
            <a:ext cx="5842104" cy="932016"/>
            <a:chOff x="0" y="0"/>
            <a:chExt cx="3114554" cy="49687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114554" cy="496878"/>
            </a:xfrm>
            <a:custGeom>
              <a:avLst/>
              <a:gdLst/>
              <a:ahLst/>
              <a:cxnLst/>
              <a:rect l="l" t="t" r="r" b="b"/>
              <a:pathLst>
                <a:path w="3114554" h="496878">
                  <a:moveTo>
                    <a:pt x="11927" y="0"/>
                  </a:moveTo>
                  <a:lnTo>
                    <a:pt x="3102627" y="0"/>
                  </a:lnTo>
                  <a:cubicBezTo>
                    <a:pt x="3105791" y="0"/>
                    <a:pt x="3108824" y="1257"/>
                    <a:pt x="3111061" y="3493"/>
                  </a:cubicBezTo>
                  <a:cubicBezTo>
                    <a:pt x="3113298" y="5730"/>
                    <a:pt x="3114554" y="8764"/>
                    <a:pt x="3114554" y="11927"/>
                  </a:cubicBezTo>
                  <a:lnTo>
                    <a:pt x="3114554" y="484951"/>
                  </a:lnTo>
                  <a:cubicBezTo>
                    <a:pt x="3114554" y="488115"/>
                    <a:pt x="3113298" y="491148"/>
                    <a:pt x="3111061" y="493385"/>
                  </a:cubicBezTo>
                  <a:cubicBezTo>
                    <a:pt x="3108824" y="495622"/>
                    <a:pt x="3105791" y="496878"/>
                    <a:pt x="3102627" y="496878"/>
                  </a:cubicBezTo>
                  <a:lnTo>
                    <a:pt x="11927" y="496878"/>
                  </a:lnTo>
                  <a:cubicBezTo>
                    <a:pt x="8764" y="496878"/>
                    <a:pt x="5730" y="495622"/>
                    <a:pt x="3493" y="493385"/>
                  </a:cubicBezTo>
                  <a:cubicBezTo>
                    <a:pt x="1257" y="491148"/>
                    <a:pt x="0" y="488115"/>
                    <a:pt x="0" y="484951"/>
                  </a:cubicBezTo>
                  <a:lnTo>
                    <a:pt x="0" y="11927"/>
                  </a:lnTo>
                  <a:cubicBezTo>
                    <a:pt x="0" y="8764"/>
                    <a:pt x="1257" y="5730"/>
                    <a:pt x="3493" y="3493"/>
                  </a:cubicBezTo>
                  <a:cubicBezTo>
                    <a:pt x="5730" y="1257"/>
                    <a:pt x="8764" y="0"/>
                    <a:pt x="11927" y="0"/>
                  </a:cubicBezTo>
                  <a:close/>
                </a:path>
              </a:pathLst>
            </a:custGeom>
            <a:solidFill>
              <a:srgbClr val="D8CD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3114554" cy="534978"/>
            </a:xfrm>
            <a:prstGeom prst="rect">
              <a:avLst/>
            </a:prstGeom>
          </p:spPr>
          <p:txBody>
            <a:bodyPr lIns="34149" tIns="34149" rIns="34149" bIns="34149" rtlCol="0" anchor="ctr"/>
            <a:lstStyle/>
            <a:p>
              <a:pPr algn="ctr">
                <a:lnSpc>
                  <a:spcPts val="1317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319551" y="6610778"/>
            <a:ext cx="7416525" cy="1642444"/>
            <a:chOff x="0" y="0"/>
            <a:chExt cx="3953913" cy="87562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953913" cy="875623"/>
            </a:xfrm>
            <a:custGeom>
              <a:avLst/>
              <a:gdLst/>
              <a:ahLst/>
              <a:cxnLst/>
              <a:rect l="l" t="t" r="r" b="b"/>
              <a:pathLst>
                <a:path w="3953913" h="875623">
                  <a:moveTo>
                    <a:pt x="9395" y="0"/>
                  </a:moveTo>
                  <a:lnTo>
                    <a:pt x="3944518" y="0"/>
                  </a:lnTo>
                  <a:cubicBezTo>
                    <a:pt x="3949707" y="0"/>
                    <a:pt x="3953913" y="4206"/>
                    <a:pt x="3953913" y="9395"/>
                  </a:cubicBezTo>
                  <a:lnTo>
                    <a:pt x="3953913" y="866228"/>
                  </a:lnTo>
                  <a:cubicBezTo>
                    <a:pt x="3953913" y="871417"/>
                    <a:pt x="3949707" y="875623"/>
                    <a:pt x="3944518" y="875623"/>
                  </a:cubicBezTo>
                  <a:lnTo>
                    <a:pt x="9395" y="875623"/>
                  </a:lnTo>
                  <a:cubicBezTo>
                    <a:pt x="4206" y="875623"/>
                    <a:pt x="0" y="871417"/>
                    <a:pt x="0" y="866228"/>
                  </a:cubicBezTo>
                  <a:lnTo>
                    <a:pt x="0" y="9395"/>
                  </a:lnTo>
                  <a:cubicBezTo>
                    <a:pt x="0" y="4206"/>
                    <a:pt x="4206" y="0"/>
                    <a:pt x="9395" y="0"/>
                  </a:cubicBezTo>
                  <a:close/>
                </a:path>
              </a:pathLst>
            </a:custGeom>
            <a:solidFill>
              <a:srgbClr val="7EBAD2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3953913" cy="904198"/>
            </a:xfrm>
            <a:prstGeom prst="rect">
              <a:avLst/>
            </a:prstGeom>
          </p:spPr>
          <p:txBody>
            <a:bodyPr lIns="34149" tIns="34149" rIns="34149" bIns="34149" rtlCol="0" anchor="ctr"/>
            <a:lstStyle/>
            <a:p>
              <a:pPr algn="ctr">
                <a:lnSpc>
                  <a:spcPts val="1129"/>
                </a:lnSpc>
              </a:pPr>
              <a:endParaRPr/>
            </a:p>
          </p:txBody>
        </p:sp>
      </p:grpSp>
      <p:sp>
        <p:nvSpPr>
          <p:cNvPr id="55" name="Freeform 55"/>
          <p:cNvSpPr/>
          <p:nvPr/>
        </p:nvSpPr>
        <p:spPr>
          <a:xfrm rot="-5239574">
            <a:off x="7707244" y="2185916"/>
            <a:ext cx="691561" cy="1744764"/>
          </a:xfrm>
          <a:custGeom>
            <a:avLst/>
            <a:gdLst/>
            <a:ahLst/>
            <a:cxnLst/>
            <a:rect l="l" t="t" r="r" b="b"/>
            <a:pathLst>
              <a:path w="691561" h="1744764">
                <a:moveTo>
                  <a:pt x="0" y="0"/>
                </a:moveTo>
                <a:lnTo>
                  <a:pt x="691561" y="0"/>
                </a:lnTo>
                <a:lnTo>
                  <a:pt x="691561" y="1744765"/>
                </a:lnTo>
                <a:lnTo>
                  <a:pt x="0" y="1744765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56" name="Freeform 56"/>
          <p:cNvSpPr/>
          <p:nvPr/>
        </p:nvSpPr>
        <p:spPr>
          <a:xfrm rot="-5239574">
            <a:off x="7794622" y="3464388"/>
            <a:ext cx="819211" cy="2066817"/>
          </a:xfrm>
          <a:custGeom>
            <a:avLst/>
            <a:gdLst/>
            <a:ahLst/>
            <a:cxnLst/>
            <a:rect l="l" t="t" r="r" b="b"/>
            <a:pathLst>
              <a:path w="819211" h="2066817">
                <a:moveTo>
                  <a:pt x="0" y="0"/>
                </a:moveTo>
                <a:lnTo>
                  <a:pt x="819211" y="0"/>
                </a:lnTo>
                <a:lnTo>
                  <a:pt x="819211" y="2066817"/>
                </a:lnTo>
                <a:lnTo>
                  <a:pt x="0" y="2066817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57" name="Freeform 57"/>
          <p:cNvSpPr/>
          <p:nvPr/>
        </p:nvSpPr>
        <p:spPr>
          <a:xfrm rot="-5239574">
            <a:off x="8134840" y="4530060"/>
            <a:ext cx="1311945" cy="3309954"/>
          </a:xfrm>
          <a:custGeom>
            <a:avLst/>
            <a:gdLst/>
            <a:ahLst/>
            <a:cxnLst/>
            <a:rect l="l" t="t" r="r" b="b"/>
            <a:pathLst>
              <a:path w="1311945" h="3309954">
                <a:moveTo>
                  <a:pt x="0" y="0"/>
                </a:moveTo>
                <a:lnTo>
                  <a:pt x="1311946" y="0"/>
                </a:lnTo>
                <a:lnTo>
                  <a:pt x="1311946" y="3309954"/>
                </a:lnTo>
                <a:lnTo>
                  <a:pt x="0" y="3309954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58" name="TextBox 58"/>
          <p:cNvSpPr txBox="1"/>
          <p:nvPr/>
        </p:nvSpPr>
        <p:spPr>
          <a:xfrm>
            <a:off x="7319551" y="2969264"/>
            <a:ext cx="1528951" cy="2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5"/>
              </a:lnSpc>
            </a:pPr>
            <a:r>
              <a:rPr lang="en-US" sz="1605" spc="9">
                <a:solidFill>
                  <a:srgbClr val="8882DF"/>
                </a:solidFill>
                <a:cs typeface="Mali"/>
              </a:rPr>
              <a:t>กิจกรรมปกติ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240206" y="4385169"/>
            <a:ext cx="2244907" cy="199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4"/>
              </a:lnSpc>
            </a:pPr>
            <a:r>
              <a:rPr lang="en-US" sz="1470" spc="8">
                <a:solidFill>
                  <a:srgbClr val="8882DF"/>
                </a:solidFill>
                <a:cs typeface="Mali"/>
              </a:rPr>
              <a:t>กิจกรรมบัณฑิตศึกษา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381749" y="6011532"/>
            <a:ext cx="2818129" cy="21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14"/>
              </a:lnSpc>
            </a:pPr>
            <a:r>
              <a:rPr lang="en-US" sz="1538" spc="9">
                <a:solidFill>
                  <a:srgbClr val="8882DF"/>
                </a:solidFill>
                <a:cs typeface="Mali"/>
              </a:rPr>
              <a:t>เอกสารประกอบการเบิกจ่าย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402000" y="3388616"/>
            <a:ext cx="7227007" cy="80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1"/>
              </a:lnSpc>
            </a:pPr>
            <a:r>
              <a:rPr lang="en-US" sz="1515" spc="9">
                <a:solidFill>
                  <a:srgbClr val="000000"/>
                </a:solidFill>
                <a:latin typeface="Mali"/>
                <a:cs typeface="Mali"/>
              </a:rPr>
              <a:t>วันธรรมดา ชั่วโมงละ 60บาท ไม่เกิน 360 บาท/วัน หรือไม่เกิน 6 ชั่วโมง</a:t>
            </a:r>
          </a:p>
          <a:p>
            <a:pPr>
              <a:lnSpc>
                <a:spcPts val="1591"/>
              </a:lnSpc>
            </a:pPr>
            <a:endParaRPr lang="en-US" sz="1515" spc="9">
              <a:solidFill>
                <a:srgbClr val="000000"/>
              </a:solidFill>
              <a:latin typeface="Mali"/>
              <a:cs typeface="Mali"/>
            </a:endParaRPr>
          </a:p>
          <a:p>
            <a:pPr>
              <a:lnSpc>
                <a:spcPts val="1591"/>
              </a:lnSpc>
            </a:pPr>
            <a:r>
              <a:rPr lang="en-US" sz="1515" spc="9">
                <a:solidFill>
                  <a:srgbClr val="000000"/>
                </a:solidFill>
                <a:latin typeface="Mali"/>
                <a:cs typeface="Mali"/>
              </a:rPr>
              <a:t>วันหยุด ชั่วโมงละ 60 บาท ไม่เกิน 600 บาท/วัน หรือไม่เกิน 10 ชั่วโมง</a:t>
            </a:r>
          </a:p>
          <a:p>
            <a:pPr>
              <a:lnSpc>
                <a:spcPts val="1591"/>
              </a:lnSpc>
              <a:spcBef>
                <a:spcPct val="0"/>
              </a:spcBef>
            </a:pPr>
            <a:endParaRPr lang="en-US" sz="1515" spc="9">
              <a:solidFill>
                <a:srgbClr val="000000"/>
              </a:solidFill>
              <a:latin typeface="Mali"/>
              <a:cs typeface="Mali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7688790" y="4822605"/>
            <a:ext cx="7047286" cy="80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1"/>
              </a:lnSpc>
            </a:pPr>
            <a:r>
              <a:rPr lang="en-US" sz="1515" spc="9">
                <a:solidFill>
                  <a:srgbClr val="000000"/>
                </a:solidFill>
                <a:latin typeface="Mali"/>
                <a:cs typeface="Mali"/>
              </a:rPr>
              <a:t>วันธรรมดา ชั่วโมงละ 80 บาท ไม่เกิน 320 บาท/วัน</a:t>
            </a:r>
          </a:p>
          <a:p>
            <a:pPr>
              <a:lnSpc>
                <a:spcPts val="1591"/>
              </a:lnSpc>
            </a:pPr>
            <a:endParaRPr lang="en-US" sz="1515" spc="9">
              <a:solidFill>
                <a:srgbClr val="000000"/>
              </a:solidFill>
              <a:latin typeface="Mali"/>
              <a:cs typeface="Mali"/>
            </a:endParaRPr>
          </a:p>
          <a:p>
            <a:pPr>
              <a:lnSpc>
                <a:spcPts val="1591"/>
              </a:lnSpc>
            </a:pPr>
            <a:r>
              <a:rPr lang="en-US" sz="1515" spc="9">
                <a:solidFill>
                  <a:srgbClr val="000000"/>
                </a:solidFill>
                <a:latin typeface="Mali"/>
                <a:cs typeface="Mali"/>
              </a:rPr>
              <a:t>วันหยุด ชั่วโมงละ 80 บาท ไม่เกิน 560 บาท/วัน</a:t>
            </a:r>
          </a:p>
          <a:p>
            <a:pPr>
              <a:lnSpc>
                <a:spcPts val="1591"/>
              </a:lnSpc>
              <a:spcBef>
                <a:spcPct val="0"/>
              </a:spcBef>
            </a:pPr>
            <a:endParaRPr lang="en-US" sz="1515" spc="9">
              <a:solidFill>
                <a:srgbClr val="000000"/>
              </a:solidFill>
              <a:latin typeface="Mali"/>
              <a:cs typeface="Mali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7548518" y="6860349"/>
            <a:ext cx="7080489" cy="1424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7281" lvl="1" indent="-163641">
              <a:lnSpc>
                <a:spcPts val="2304"/>
              </a:lnSpc>
              <a:buFont typeface="Arial"/>
              <a:buChar char="•"/>
            </a:pPr>
            <a:r>
              <a:rPr lang="en-US" sz="1515" spc="9">
                <a:solidFill>
                  <a:srgbClr val="000000"/>
                </a:solidFill>
                <a:cs typeface="Mali"/>
              </a:rPr>
              <a:t>ขออนุมัติปฏิบัติงานนอกเวลาราชการ</a:t>
            </a:r>
          </a:p>
          <a:p>
            <a:pPr marL="327281" lvl="1" indent="-163641">
              <a:lnSpc>
                <a:spcPts val="2304"/>
              </a:lnSpc>
              <a:buFont typeface="Arial"/>
              <a:buChar char="•"/>
            </a:pPr>
            <a:r>
              <a:rPr lang="en-US" sz="1515" spc="9">
                <a:solidFill>
                  <a:srgbClr val="000000"/>
                </a:solidFill>
                <a:cs typeface="Mali"/>
              </a:rPr>
              <a:t>รายงานผลและขอเบิกค่าตอบแทนการปฏิบัติงานนอกเวลาราชการ</a:t>
            </a:r>
          </a:p>
          <a:p>
            <a:pPr marL="327281" lvl="1" indent="-163641">
              <a:lnSpc>
                <a:spcPts val="2304"/>
              </a:lnSpc>
              <a:buFont typeface="Arial"/>
              <a:buChar char="•"/>
            </a:pPr>
            <a:r>
              <a:rPr lang="en-US" sz="1515" spc="9">
                <a:solidFill>
                  <a:srgbClr val="000000"/>
                </a:solidFill>
                <a:cs typeface="Mali"/>
              </a:rPr>
              <a:t>รายงานลงเวลามาปฏิบัติงานนอกเวลาราชการ และแสกนนิ้วมือ</a:t>
            </a:r>
          </a:p>
          <a:p>
            <a:pPr marL="327281" lvl="1" indent="-163641">
              <a:lnSpc>
                <a:spcPts val="2304"/>
              </a:lnSpc>
              <a:buFont typeface="Arial"/>
              <a:buChar char="•"/>
            </a:pPr>
            <a:r>
              <a:rPr lang="en-US" sz="1515" spc="9">
                <a:solidFill>
                  <a:srgbClr val="000000"/>
                </a:solidFill>
                <a:cs typeface="Mali"/>
              </a:rPr>
              <a:t>หลักฐานการจ่ายเงินตอบแทนการปฏิบัติงานนอกเวลาราชการ</a:t>
            </a:r>
          </a:p>
          <a:p>
            <a:pPr>
              <a:lnSpc>
                <a:spcPts val="2304"/>
              </a:lnSpc>
            </a:pPr>
            <a:endParaRPr lang="en-US" sz="1515" spc="9">
              <a:solidFill>
                <a:srgbClr val="000000"/>
              </a:solidFill>
              <a:cs typeface="Mali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5462192" y="1580765"/>
            <a:ext cx="5122249" cy="48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7"/>
              </a:lnSpc>
            </a:pPr>
            <a:r>
              <a:rPr lang="en-US" sz="4234">
                <a:solidFill>
                  <a:srgbClr val="F5B89D"/>
                </a:solidFill>
                <a:cs typeface="Mali"/>
              </a:rPr>
              <a:t>ค่าตอบแทนล่วงเวลา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584741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6439" y="63088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38879" y="1019892"/>
            <a:ext cx="751356" cy="8185694"/>
          </a:xfrm>
          <a:custGeom>
            <a:avLst/>
            <a:gdLst/>
            <a:ahLst/>
            <a:cxnLst/>
            <a:rect l="l" t="t" r="r" b="b"/>
            <a:pathLst>
              <a:path w="751356" h="8185694">
                <a:moveTo>
                  <a:pt x="0" y="0"/>
                </a:moveTo>
                <a:lnTo>
                  <a:pt x="751356" y="0"/>
                </a:lnTo>
                <a:lnTo>
                  <a:pt x="751356" y="8185695"/>
                </a:lnTo>
                <a:lnTo>
                  <a:pt x="0" y="81856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993" b="-993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 rot="7972014">
            <a:off x="1563577" y="2193377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5" y="0"/>
                </a:lnTo>
                <a:lnTo>
                  <a:pt x="1108075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 rot="-10073941">
            <a:off x="12513721" y="8257168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Freeform 26"/>
          <p:cNvSpPr/>
          <p:nvPr/>
        </p:nvSpPr>
        <p:spPr>
          <a:xfrm rot="10085071">
            <a:off x="8640202" y="7158570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09" y="0"/>
                </a:lnTo>
                <a:lnTo>
                  <a:pt x="1317309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AutoShape 27"/>
          <p:cNvSpPr/>
          <p:nvPr/>
        </p:nvSpPr>
        <p:spPr>
          <a:xfrm>
            <a:off x="5786439" y="9869344"/>
            <a:ext cx="1933457" cy="0"/>
          </a:xfrm>
          <a:prstGeom prst="line">
            <a:avLst/>
          </a:prstGeom>
          <a:ln w="9525" cap="flat">
            <a:solidFill>
              <a:srgbClr val="C2A191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>
            <a:off x="3138035" y="740066"/>
            <a:ext cx="12694156" cy="8806869"/>
          </a:xfrm>
          <a:custGeom>
            <a:avLst/>
            <a:gdLst/>
            <a:ahLst/>
            <a:cxnLst/>
            <a:rect l="l" t="t" r="r" b="b"/>
            <a:pathLst>
              <a:path w="12694156" h="8806869">
                <a:moveTo>
                  <a:pt x="0" y="0"/>
                </a:moveTo>
                <a:lnTo>
                  <a:pt x="12694156" y="0"/>
                </a:lnTo>
                <a:lnTo>
                  <a:pt x="12694156" y="8806868"/>
                </a:lnTo>
                <a:lnTo>
                  <a:pt x="0" y="880686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384" b="-2719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 rot="1637702">
            <a:off x="14254074" y="5827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Freeform 30"/>
          <p:cNvSpPr/>
          <p:nvPr/>
        </p:nvSpPr>
        <p:spPr>
          <a:xfrm rot="1637702">
            <a:off x="14406474" y="158227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584741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38879" y="1019892"/>
            <a:ext cx="751356" cy="8185694"/>
          </a:xfrm>
          <a:custGeom>
            <a:avLst/>
            <a:gdLst/>
            <a:ahLst/>
            <a:cxnLst/>
            <a:rect l="l" t="t" r="r" b="b"/>
            <a:pathLst>
              <a:path w="751356" h="8185694">
                <a:moveTo>
                  <a:pt x="0" y="0"/>
                </a:moveTo>
                <a:lnTo>
                  <a:pt x="751356" y="0"/>
                </a:lnTo>
                <a:lnTo>
                  <a:pt x="751356" y="8185695"/>
                </a:lnTo>
                <a:lnTo>
                  <a:pt x="0" y="81856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993" b="-993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 rot="7972014">
            <a:off x="1563577" y="2193377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5" y="0"/>
                </a:lnTo>
                <a:lnTo>
                  <a:pt x="1108075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 rot="10085071">
            <a:off x="8640202" y="7158570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09" y="0"/>
                </a:lnTo>
                <a:lnTo>
                  <a:pt x="1317309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AutoShape 26"/>
          <p:cNvSpPr/>
          <p:nvPr/>
        </p:nvSpPr>
        <p:spPr>
          <a:xfrm>
            <a:off x="5786439" y="9869344"/>
            <a:ext cx="1933457" cy="0"/>
          </a:xfrm>
          <a:prstGeom prst="line">
            <a:avLst/>
          </a:prstGeom>
          <a:ln w="9525" cap="flat">
            <a:solidFill>
              <a:srgbClr val="C2A191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>
            <a:off x="2435071" y="895541"/>
            <a:ext cx="12513369" cy="8635158"/>
          </a:xfrm>
          <a:custGeom>
            <a:avLst/>
            <a:gdLst/>
            <a:ahLst/>
            <a:cxnLst/>
            <a:rect l="l" t="t" r="r" b="b"/>
            <a:pathLst>
              <a:path w="12513369" h="8635158">
                <a:moveTo>
                  <a:pt x="0" y="0"/>
                </a:moveTo>
                <a:lnTo>
                  <a:pt x="12513369" y="0"/>
                </a:lnTo>
                <a:lnTo>
                  <a:pt x="12513369" y="8635158"/>
                </a:lnTo>
                <a:lnTo>
                  <a:pt x="0" y="863515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4341" b="-4341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 rot="-10073941">
            <a:off x="12613704" y="8323823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6" y="0"/>
                </a:lnTo>
                <a:lnTo>
                  <a:pt x="1192836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 rot="1637702">
            <a:off x="14254074" y="5827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614806" y="885649"/>
            <a:ext cx="15917348" cy="9164462"/>
            <a:chOff x="0" y="0"/>
            <a:chExt cx="376457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7" name="Freeform 7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8" name="Freeform 8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6" name="Group 16"/>
          <p:cNvGrpSpPr/>
          <p:nvPr/>
        </p:nvGrpSpPr>
        <p:grpSpPr>
          <a:xfrm>
            <a:off x="1185326" y="885649"/>
            <a:ext cx="15917348" cy="9164462"/>
            <a:chOff x="0" y="0"/>
            <a:chExt cx="3764577" cy="21674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306802" y="2455711"/>
            <a:ext cx="714332" cy="708975"/>
          </a:xfrm>
          <a:custGeom>
            <a:avLst/>
            <a:gdLst/>
            <a:ahLst/>
            <a:cxnLst/>
            <a:rect l="l" t="t" r="r" b="b"/>
            <a:pathLst>
              <a:path w="714332" h="708975">
                <a:moveTo>
                  <a:pt x="0" y="0"/>
                </a:moveTo>
                <a:lnTo>
                  <a:pt x="714332" y="0"/>
                </a:lnTo>
                <a:lnTo>
                  <a:pt x="714332" y="708975"/>
                </a:lnTo>
                <a:lnTo>
                  <a:pt x="0" y="708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0" name="Freeform 20"/>
          <p:cNvSpPr/>
          <p:nvPr/>
        </p:nvSpPr>
        <p:spPr>
          <a:xfrm>
            <a:off x="2284084" y="3695730"/>
            <a:ext cx="714332" cy="708975"/>
          </a:xfrm>
          <a:custGeom>
            <a:avLst/>
            <a:gdLst/>
            <a:ahLst/>
            <a:cxnLst/>
            <a:rect l="l" t="t" r="r" b="b"/>
            <a:pathLst>
              <a:path w="714332" h="708975">
                <a:moveTo>
                  <a:pt x="0" y="0"/>
                </a:moveTo>
                <a:lnTo>
                  <a:pt x="714332" y="0"/>
                </a:lnTo>
                <a:lnTo>
                  <a:pt x="714332" y="708975"/>
                </a:lnTo>
                <a:lnTo>
                  <a:pt x="0" y="708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1" name="Freeform 21"/>
          <p:cNvSpPr/>
          <p:nvPr/>
        </p:nvSpPr>
        <p:spPr>
          <a:xfrm>
            <a:off x="2306802" y="1219002"/>
            <a:ext cx="714332" cy="708975"/>
          </a:xfrm>
          <a:custGeom>
            <a:avLst/>
            <a:gdLst/>
            <a:ahLst/>
            <a:cxnLst/>
            <a:rect l="l" t="t" r="r" b="b"/>
            <a:pathLst>
              <a:path w="714332" h="708975">
                <a:moveTo>
                  <a:pt x="0" y="0"/>
                </a:moveTo>
                <a:lnTo>
                  <a:pt x="714332" y="0"/>
                </a:lnTo>
                <a:lnTo>
                  <a:pt x="714332" y="708975"/>
                </a:lnTo>
                <a:lnTo>
                  <a:pt x="0" y="708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2" name="AutoShape 22"/>
          <p:cNvSpPr/>
          <p:nvPr/>
        </p:nvSpPr>
        <p:spPr>
          <a:xfrm>
            <a:off x="2649956" y="1817932"/>
            <a:ext cx="0" cy="693606"/>
          </a:xfrm>
          <a:prstGeom prst="line">
            <a:avLst/>
          </a:prstGeom>
          <a:ln w="19050" cap="flat">
            <a:solidFill>
              <a:srgbClr val="3D3D3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001"/>
          </a:p>
        </p:txBody>
      </p:sp>
      <p:sp>
        <p:nvSpPr>
          <p:cNvPr id="23" name="AutoShape 23"/>
          <p:cNvSpPr/>
          <p:nvPr/>
        </p:nvSpPr>
        <p:spPr>
          <a:xfrm>
            <a:off x="2641250" y="3079255"/>
            <a:ext cx="0" cy="693606"/>
          </a:xfrm>
          <a:prstGeom prst="line">
            <a:avLst/>
          </a:prstGeom>
          <a:ln w="19050" cap="flat">
            <a:solidFill>
              <a:srgbClr val="3D3D3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>
            <a:off x="2306802" y="4968751"/>
            <a:ext cx="714332" cy="708975"/>
          </a:xfrm>
          <a:custGeom>
            <a:avLst/>
            <a:gdLst/>
            <a:ahLst/>
            <a:cxnLst/>
            <a:rect l="l" t="t" r="r" b="b"/>
            <a:pathLst>
              <a:path w="714332" h="708975">
                <a:moveTo>
                  <a:pt x="0" y="0"/>
                </a:moveTo>
                <a:lnTo>
                  <a:pt x="714332" y="0"/>
                </a:lnTo>
                <a:lnTo>
                  <a:pt x="714332" y="708975"/>
                </a:lnTo>
                <a:lnTo>
                  <a:pt x="0" y="708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>
            <a:off x="2284084" y="6208770"/>
            <a:ext cx="714332" cy="708975"/>
          </a:xfrm>
          <a:custGeom>
            <a:avLst/>
            <a:gdLst/>
            <a:ahLst/>
            <a:cxnLst/>
            <a:rect l="l" t="t" r="r" b="b"/>
            <a:pathLst>
              <a:path w="714332" h="708975">
                <a:moveTo>
                  <a:pt x="0" y="0"/>
                </a:moveTo>
                <a:lnTo>
                  <a:pt x="714332" y="0"/>
                </a:lnTo>
                <a:lnTo>
                  <a:pt x="714332" y="708975"/>
                </a:lnTo>
                <a:lnTo>
                  <a:pt x="0" y="708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AutoShape 26"/>
          <p:cNvSpPr/>
          <p:nvPr/>
        </p:nvSpPr>
        <p:spPr>
          <a:xfrm>
            <a:off x="2649956" y="4330971"/>
            <a:ext cx="0" cy="693606"/>
          </a:xfrm>
          <a:prstGeom prst="line">
            <a:avLst/>
          </a:prstGeom>
          <a:ln w="19050" cap="flat">
            <a:solidFill>
              <a:srgbClr val="3D3D3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001"/>
          </a:p>
        </p:txBody>
      </p:sp>
      <p:sp>
        <p:nvSpPr>
          <p:cNvPr id="27" name="AutoShape 27"/>
          <p:cNvSpPr/>
          <p:nvPr/>
        </p:nvSpPr>
        <p:spPr>
          <a:xfrm>
            <a:off x="2641250" y="5592294"/>
            <a:ext cx="0" cy="693606"/>
          </a:xfrm>
          <a:prstGeom prst="line">
            <a:avLst/>
          </a:prstGeom>
          <a:ln w="19050" cap="flat">
            <a:solidFill>
              <a:srgbClr val="3D3D3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>
            <a:off x="2275709" y="7529093"/>
            <a:ext cx="714332" cy="708975"/>
          </a:xfrm>
          <a:custGeom>
            <a:avLst/>
            <a:gdLst/>
            <a:ahLst/>
            <a:cxnLst/>
            <a:rect l="l" t="t" r="r" b="b"/>
            <a:pathLst>
              <a:path w="714332" h="708975">
                <a:moveTo>
                  <a:pt x="0" y="0"/>
                </a:moveTo>
                <a:lnTo>
                  <a:pt x="714333" y="0"/>
                </a:lnTo>
                <a:lnTo>
                  <a:pt x="714333" y="708975"/>
                </a:lnTo>
                <a:lnTo>
                  <a:pt x="0" y="708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>
            <a:off x="2241752" y="8799169"/>
            <a:ext cx="714332" cy="708975"/>
          </a:xfrm>
          <a:custGeom>
            <a:avLst/>
            <a:gdLst/>
            <a:ahLst/>
            <a:cxnLst/>
            <a:rect l="l" t="t" r="r" b="b"/>
            <a:pathLst>
              <a:path w="714332" h="708975">
                <a:moveTo>
                  <a:pt x="0" y="0"/>
                </a:moveTo>
                <a:lnTo>
                  <a:pt x="714333" y="0"/>
                </a:lnTo>
                <a:lnTo>
                  <a:pt x="714333" y="708975"/>
                </a:lnTo>
                <a:lnTo>
                  <a:pt x="0" y="708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AutoShape 30"/>
          <p:cNvSpPr/>
          <p:nvPr/>
        </p:nvSpPr>
        <p:spPr>
          <a:xfrm>
            <a:off x="2649625" y="6917745"/>
            <a:ext cx="0" cy="693606"/>
          </a:xfrm>
          <a:prstGeom prst="line">
            <a:avLst/>
          </a:prstGeom>
          <a:ln w="19050" cap="flat">
            <a:solidFill>
              <a:srgbClr val="3D3D3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001"/>
          </a:p>
        </p:txBody>
      </p:sp>
      <p:sp>
        <p:nvSpPr>
          <p:cNvPr id="31" name="AutoShape 31"/>
          <p:cNvSpPr/>
          <p:nvPr/>
        </p:nvSpPr>
        <p:spPr>
          <a:xfrm>
            <a:off x="2598919" y="8147734"/>
            <a:ext cx="0" cy="693606"/>
          </a:xfrm>
          <a:prstGeom prst="line">
            <a:avLst/>
          </a:prstGeom>
          <a:ln w="19050" cap="flat">
            <a:solidFill>
              <a:srgbClr val="3D3D3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001"/>
          </a:p>
        </p:txBody>
      </p:sp>
      <p:sp>
        <p:nvSpPr>
          <p:cNvPr id="32" name="TextBox 32"/>
          <p:cNvSpPr txBox="1"/>
          <p:nvPr/>
        </p:nvSpPr>
        <p:spPr>
          <a:xfrm>
            <a:off x="5607409" y="15656"/>
            <a:ext cx="7932141" cy="81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7"/>
              </a:lnSpc>
            </a:pPr>
            <a:r>
              <a:rPr lang="en-US" sz="4748">
                <a:solidFill>
                  <a:srgbClr val="000000"/>
                </a:solidFill>
                <a:cs typeface="Mali Bold"/>
              </a:rPr>
              <a:t>การเบิกจ่ายเงินอุดหนุน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363477" y="1258409"/>
            <a:ext cx="600982" cy="67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3953">
                <a:solidFill>
                  <a:srgbClr val="000000"/>
                </a:solidFill>
                <a:latin typeface="Mali"/>
              </a:rPr>
              <a:t>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363477" y="2495118"/>
            <a:ext cx="600982" cy="67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3953">
                <a:solidFill>
                  <a:srgbClr val="000000"/>
                </a:solidFill>
                <a:latin typeface="Mali"/>
              </a:rPr>
              <a:t>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40759" y="3735137"/>
            <a:ext cx="600982" cy="67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3953">
                <a:solidFill>
                  <a:srgbClr val="000000"/>
                </a:solidFill>
                <a:latin typeface="Mali"/>
              </a:rPr>
              <a:t>3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62176" y="1327451"/>
            <a:ext cx="6235482" cy="47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1"/>
              </a:lnSpc>
              <a:spcBef>
                <a:spcPct val="0"/>
              </a:spcBef>
            </a:pPr>
            <a:r>
              <a:rPr lang="en-US" sz="2822">
                <a:solidFill>
                  <a:srgbClr val="004AAD"/>
                </a:solidFill>
                <a:cs typeface="Mali Bold"/>
              </a:rPr>
              <a:t>ผู้รับผิดชอบโครงการ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062176" y="1807246"/>
            <a:ext cx="11868046" cy="69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3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Mali"/>
                <a:cs typeface="Mali"/>
              </a:rPr>
              <a:t>จัดทำขออนุมัติงบประมาณ+ขออนุมัติเบิกจ่าย+ใบสำคัญรับเงินของผู้รับผิดชอบหรือหัวหน้าโครงการ (ระบบ CAMT Smart Office)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027145" y="2585544"/>
            <a:ext cx="4568978" cy="47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1"/>
              </a:lnSpc>
              <a:spcBef>
                <a:spcPct val="0"/>
              </a:spcBef>
            </a:pPr>
            <a:r>
              <a:rPr lang="en-US" sz="2822">
                <a:solidFill>
                  <a:srgbClr val="004AAD"/>
                </a:solidFill>
                <a:cs typeface="Mali Bold"/>
              </a:rPr>
              <a:t>การเงิน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027145" y="3094254"/>
            <a:ext cx="7063957" cy="33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3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Mali"/>
                <a:cs typeface="Mali"/>
              </a:rPr>
              <a:t>ตั้งหนี้เบิกเงินจากกองคลัง (ระบบ บัญชี 3 มิติ)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027145" y="3725236"/>
            <a:ext cx="2699494" cy="47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1"/>
              </a:lnSpc>
              <a:spcBef>
                <a:spcPct val="0"/>
              </a:spcBef>
            </a:pPr>
            <a:r>
              <a:rPr lang="en-US" sz="2822">
                <a:solidFill>
                  <a:srgbClr val="004AAD"/>
                </a:solidFill>
                <a:cs typeface="Mali Bold"/>
              </a:rPr>
              <a:t>กองคลัง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062176" y="4142451"/>
            <a:ext cx="6522144" cy="33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3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Mali"/>
                <a:cs typeface="Mali"/>
              </a:rPr>
              <a:t>โอนเงินเข้าบัญชีคณะ (ระบบ บัญชี 3 มิติ)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363477" y="5008158"/>
            <a:ext cx="600982" cy="67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3953">
                <a:solidFill>
                  <a:srgbClr val="000000"/>
                </a:solidFill>
                <a:latin typeface="Mali"/>
              </a:rPr>
              <a:t>4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340759" y="6248177"/>
            <a:ext cx="600982" cy="67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3953">
                <a:solidFill>
                  <a:srgbClr val="000000"/>
                </a:solidFill>
                <a:latin typeface="Mali"/>
              </a:rPr>
              <a:t>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062176" y="4910568"/>
            <a:ext cx="2240335" cy="47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1"/>
              </a:lnSpc>
              <a:spcBef>
                <a:spcPct val="0"/>
              </a:spcBef>
            </a:pPr>
            <a:r>
              <a:rPr lang="en-US" sz="2822">
                <a:solidFill>
                  <a:srgbClr val="004AAD"/>
                </a:solidFill>
                <a:cs typeface="Mali Bold"/>
              </a:rPr>
              <a:t>การเงิน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027145" y="5408103"/>
            <a:ext cx="8783311" cy="33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3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Mali"/>
                <a:cs typeface="Mali"/>
              </a:rPr>
              <a:t>ตั้งบัญชีเงินรับฝาก และบันทึกโครงการ (ระบบ CAMT Onestop System)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027145" y="6092016"/>
            <a:ext cx="7063957" cy="47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1"/>
              </a:lnSpc>
              <a:spcBef>
                <a:spcPct val="0"/>
              </a:spcBef>
            </a:pPr>
            <a:r>
              <a:rPr lang="en-US" sz="2822">
                <a:solidFill>
                  <a:srgbClr val="004AAD"/>
                </a:solidFill>
                <a:cs typeface="Mali Bold"/>
              </a:rPr>
              <a:t>ผู้รับผิดชอบโครงการ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014819" y="6598418"/>
            <a:ext cx="13510184" cy="33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3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Mali"/>
                <a:cs typeface="Mali"/>
              </a:rPr>
              <a:t>จัดทำเอกสารเบิกจ่าย (เบิกตรง/ยืมเงินทดรองจ่าย/สำรองไปก่อน) (ระบบ CAMT Onestop System)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340759" y="7593773"/>
            <a:ext cx="558651" cy="67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3953">
                <a:solidFill>
                  <a:srgbClr val="000000"/>
                </a:solidFill>
                <a:latin typeface="Mali"/>
              </a:rPr>
              <a:t>6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298427" y="8845871"/>
            <a:ext cx="600982" cy="67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3953">
                <a:solidFill>
                  <a:srgbClr val="000000"/>
                </a:solidFill>
                <a:latin typeface="Mali"/>
              </a:rPr>
              <a:t>7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062176" y="7934970"/>
            <a:ext cx="13534961" cy="1043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2"/>
              </a:lnSpc>
            </a:pPr>
            <a:r>
              <a:rPr lang="en-US" sz="2030" dirty="0" err="1">
                <a:solidFill>
                  <a:srgbClr val="000000"/>
                </a:solidFill>
                <a:latin typeface="Mali"/>
                <a:cs typeface="Mali"/>
              </a:rPr>
              <a:t>โอนเงินตามเอกสาร</a:t>
            </a:r>
            <a:r>
              <a:rPr lang="en-US" sz="2030" dirty="0">
                <a:solidFill>
                  <a:srgbClr val="000000"/>
                </a:solidFill>
                <a:latin typeface="Mali"/>
                <a:cs typeface="Mali"/>
              </a:rPr>
              <a:t> </a:t>
            </a:r>
            <a:r>
              <a:rPr lang="en-US" sz="2030" dirty="0" err="1">
                <a:solidFill>
                  <a:srgbClr val="000000"/>
                </a:solidFill>
                <a:latin typeface="Mali"/>
                <a:cs typeface="Mali"/>
              </a:rPr>
              <a:t>ข้อ</a:t>
            </a:r>
            <a:r>
              <a:rPr lang="en-US" sz="2030" dirty="0">
                <a:solidFill>
                  <a:srgbClr val="000000"/>
                </a:solidFill>
                <a:latin typeface="Mali"/>
                <a:cs typeface="Mali"/>
              </a:rPr>
              <a:t> 5 </a:t>
            </a:r>
            <a:r>
              <a:rPr lang="en-US" sz="2030" dirty="0" err="1">
                <a:solidFill>
                  <a:srgbClr val="000000"/>
                </a:solidFill>
                <a:latin typeface="Mali"/>
                <a:cs typeface="Mali"/>
              </a:rPr>
              <a:t>ดังนี้</a:t>
            </a:r>
            <a:r>
              <a:rPr lang="en-US" sz="2030" dirty="0">
                <a:solidFill>
                  <a:srgbClr val="000000"/>
                </a:solidFill>
                <a:latin typeface="Mali"/>
                <a:cs typeface="Mali"/>
              </a:rPr>
              <a:t> </a:t>
            </a:r>
            <a:r>
              <a:rPr lang="en-US" sz="2030" u="sng" dirty="0" err="1">
                <a:solidFill>
                  <a:srgbClr val="FF0000"/>
                </a:solidFill>
                <a:cs typeface="Mali Italics"/>
              </a:rPr>
              <a:t>กรณีเบิกตรง</a:t>
            </a:r>
            <a:r>
              <a:rPr lang="en-US" sz="2030" dirty="0">
                <a:solidFill>
                  <a:srgbClr val="FF0000"/>
                </a:solidFill>
                <a:latin typeface="Mali"/>
                <a:cs typeface="Mali"/>
              </a:rPr>
              <a:t> </a:t>
            </a:r>
            <a:r>
              <a:rPr lang="en-US" sz="2030" dirty="0" err="1">
                <a:solidFill>
                  <a:srgbClr val="000000"/>
                </a:solidFill>
                <a:latin typeface="Mali"/>
                <a:cs typeface="Mali"/>
              </a:rPr>
              <a:t>โอนเงินไปยังซัพพลายเออร์</a:t>
            </a:r>
            <a:r>
              <a:rPr lang="en-US" sz="2030" dirty="0">
                <a:solidFill>
                  <a:srgbClr val="000000"/>
                </a:solidFill>
                <a:latin typeface="Mali"/>
                <a:cs typeface="Mali"/>
              </a:rPr>
              <a:t> </a:t>
            </a:r>
            <a:r>
              <a:rPr lang="en-US" sz="2030" dirty="0" err="1">
                <a:solidFill>
                  <a:srgbClr val="000000"/>
                </a:solidFill>
                <a:latin typeface="Mali"/>
                <a:cs typeface="Mali"/>
              </a:rPr>
              <a:t>ตามใบวางบิล</a:t>
            </a:r>
            <a:r>
              <a:rPr lang="en-US" sz="2030" dirty="0">
                <a:solidFill>
                  <a:srgbClr val="000000"/>
                </a:solidFill>
                <a:latin typeface="Mali"/>
                <a:cs typeface="Mali"/>
              </a:rPr>
              <a:t> </a:t>
            </a:r>
          </a:p>
          <a:p>
            <a:pPr>
              <a:lnSpc>
                <a:spcPts val="2842"/>
              </a:lnSpc>
            </a:pPr>
            <a:r>
              <a:rPr lang="en-US" sz="2030" u="sng" dirty="0" err="1">
                <a:solidFill>
                  <a:srgbClr val="FF0000"/>
                </a:solidFill>
                <a:cs typeface="Mali Italics"/>
              </a:rPr>
              <a:t>กรณียืมเงิน</a:t>
            </a:r>
            <a:r>
              <a:rPr lang="en-US" sz="2030" dirty="0">
                <a:solidFill>
                  <a:srgbClr val="FF0000"/>
                </a:solidFill>
                <a:latin typeface="Mali"/>
                <a:cs typeface="Mali"/>
              </a:rPr>
              <a:t> </a:t>
            </a:r>
            <a:r>
              <a:rPr lang="en-US" sz="2030" dirty="0" err="1">
                <a:solidFill>
                  <a:srgbClr val="000000"/>
                </a:solidFill>
                <a:latin typeface="Mali"/>
                <a:cs typeface="Mali"/>
              </a:rPr>
              <a:t>โอนเงินให้ผู้ยืม</a:t>
            </a:r>
            <a:r>
              <a:rPr lang="en-US" sz="2030" dirty="0">
                <a:solidFill>
                  <a:srgbClr val="000000"/>
                </a:solidFill>
                <a:latin typeface="Mali"/>
                <a:cs typeface="Mali"/>
              </a:rPr>
              <a:t> </a:t>
            </a:r>
            <a:r>
              <a:rPr lang="en-US" sz="2030" dirty="0" err="1">
                <a:solidFill>
                  <a:srgbClr val="000000"/>
                </a:solidFill>
                <a:latin typeface="Mali"/>
                <a:cs typeface="Mali"/>
              </a:rPr>
              <a:t>ตามสัญญายืมเงิน</a:t>
            </a:r>
            <a:r>
              <a:rPr lang="en-US" sz="2030" dirty="0">
                <a:solidFill>
                  <a:srgbClr val="000000"/>
                </a:solidFill>
                <a:latin typeface="Mali"/>
                <a:cs typeface="Mali"/>
              </a:rPr>
              <a:t>  </a:t>
            </a:r>
            <a:r>
              <a:rPr lang="en-US" sz="2030" u="sng" dirty="0" err="1">
                <a:solidFill>
                  <a:srgbClr val="FF0000"/>
                </a:solidFill>
                <a:cs typeface="Mali Italics"/>
              </a:rPr>
              <a:t>กรณีสำรองเงินไปก่อน</a:t>
            </a:r>
            <a:r>
              <a:rPr lang="en-US" sz="2030" dirty="0">
                <a:solidFill>
                  <a:srgbClr val="FF0000"/>
                </a:solidFill>
                <a:latin typeface="Mali"/>
                <a:cs typeface="Mali"/>
              </a:rPr>
              <a:t> </a:t>
            </a:r>
            <a:r>
              <a:rPr lang="en-US" sz="2030" dirty="0" err="1">
                <a:solidFill>
                  <a:srgbClr val="000000"/>
                </a:solidFill>
                <a:latin typeface="Mali"/>
                <a:cs typeface="Mali"/>
              </a:rPr>
              <a:t>โอนเงินคืนให้แก่ผู้ที่สำรองไปก่อน</a:t>
            </a:r>
            <a:endParaRPr lang="en-US" sz="2030" dirty="0">
              <a:solidFill>
                <a:srgbClr val="000000"/>
              </a:solidFill>
              <a:latin typeface="Mali"/>
              <a:cs typeface="Mali"/>
            </a:endParaRPr>
          </a:p>
          <a:p>
            <a:pPr>
              <a:lnSpc>
                <a:spcPts val="2842"/>
              </a:lnSpc>
              <a:spcBef>
                <a:spcPct val="0"/>
              </a:spcBef>
            </a:pPr>
            <a:endParaRPr lang="en-US" sz="2030" dirty="0">
              <a:solidFill>
                <a:srgbClr val="000000"/>
              </a:solidFill>
              <a:latin typeface="Mali"/>
              <a:cs typeface="Mali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3027145" y="9478872"/>
            <a:ext cx="10120673" cy="33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3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cs typeface="Mali"/>
              </a:rPr>
              <a:t>หัวหน้าโครงการดำเนินการโครงการและสรุปผลเมื่อเสร็จสิ้นโครงการ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062176" y="8960088"/>
            <a:ext cx="7063957" cy="47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1"/>
              </a:lnSpc>
              <a:spcBef>
                <a:spcPct val="0"/>
              </a:spcBef>
            </a:pPr>
            <a:r>
              <a:rPr lang="en-US" sz="2822">
                <a:solidFill>
                  <a:srgbClr val="004AAD"/>
                </a:solidFill>
                <a:cs typeface="Mali Bold"/>
              </a:rPr>
              <a:t>ผู้รับผิดชอบโครงการ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027145" y="7425629"/>
            <a:ext cx="2699494" cy="47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1"/>
              </a:lnSpc>
              <a:spcBef>
                <a:spcPct val="0"/>
              </a:spcBef>
            </a:pPr>
            <a:r>
              <a:rPr lang="en-US" sz="2822">
                <a:solidFill>
                  <a:srgbClr val="004AAD"/>
                </a:solidFill>
                <a:cs typeface="Mali Bold"/>
              </a:rPr>
              <a:t>การเงิน</a:t>
            </a:r>
          </a:p>
        </p:txBody>
      </p:sp>
      <p:sp>
        <p:nvSpPr>
          <p:cNvPr id="54" name="Freeform 54"/>
          <p:cNvSpPr/>
          <p:nvPr/>
        </p:nvSpPr>
        <p:spPr>
          <a:xfrm>
            <a:off x="878093" y="1503776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3" y="0"/>
                </a:lnTo>
                <a:lnTo>
                  <a:pt x="736713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8" name="Group 18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2" name="Freeform 22"/>
          <p:cNvSpPr/>
          <p:nvPr/>
        </p:nvSpPr>
        <p:spPr>
          <a:xfrm>
            <a:off x="5486400" y="3474720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>
            <a:off x="8299190" y="2096821"/>
            <a:ext cx="1689620" cy="973835"/>
          </a:xfrm>
          <a:custGeom>
            <a:avLst/>
            <a:gdLst/>
            <a:ahLst/>
            <a:cxnLst/>
            <a:rect l="l" t="t" r="r" b="b"/>
            <a:pathLst>
              <a:path w="1689620" h="973835">
                <a:moveTo>
                  <a:pt x="0" y="0"/>
                </a:moveTo>
                <a:lnTo>
                  <a:pt x="1689620" y="0"/>
                </a:lnTo>
                <a:lnTo>
                  <a:pt x="1689620" y="973835"/>
                </a:lnTo>
                <a:lnTo>
                  <a:pt x="0" y="9738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TextBox 24"/>
          <p:cNvSpPr txBox="1"/>
          <p:nvPr/>
        </p:nvSpPr>
        <p:spPr>
          <a:xfrm>
            <a:off x="4582574" y="3989529"/>
            <a:ext cx="9429677" cy="167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2521">
                <a:solidFill>
                  <a:srgbClr val="182C45"/>
                </a:solidFill>
                <a:latin typeface="More Sugar"/>
              </a:rPr>
              <a:t>Thank you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686484" y="5619447"/>
            <a:ext cx="5596379" cy="68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3C2E3D"/>
                </a:solidFill>
                <a:latin typeface="More Sugar Thin"/>
              </a:rPr>
              <a:t>See you next time!</a:t>
            </a:r>
          </a:p>
        </p:txBody>
      </p:sp>
      <p:sp>
        <p:nvSpPr>
          <p:cNvPr id="26" name="Freeform 26"/>
          <p:cNvSpPr/>
          <p:nvPr/>
        </p:nvSpPr>
        <p:spPr>
          <a:xfrm rot="-7967566">
            <a:off x="2287364" y="541939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 rot="7972014">
            <a:off x="3697928" y="1051488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5" y="0"/>
                </a:lnTo>
                <a:lnTo>
                  <a:pt x="1108075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 rot="-10073941">
            <a:off x="12709349" y="8003960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Freeform 30"/>
          <p:cNvSpPr/>
          <p:nvPr/>
        </p:nvSpPr>
        <p:spPr>
          <a:xfrm rot="10085071">
            <a:off x="4655764" y="8714021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1" name="Freeform 31"/>
          <p:cNvSpPr/>
          <p:nvPr/>
        </p:nvSpPr>
        <p:spPr>
          <a:xfrm rot="1637702">
            <a:off x="13447605" y="-81175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>
            <a:off x="12994859" y="1260473"/>
            <a:ext cx="2458952" cy="1605025"/>
          </a:xfrm>
          <a:custGeom>
            <a:avLst/>
            <a:gdLst/>
            <a:ahLst/>
            <a:cxnLst/>
            <a:rect l="l" t="t" r="r" b="b"/>
            <a:pathLst>
              <a:path w="2458952" h="1605025">
                <a:moveTo>
                  <a:pt x="0" y="0"/>
                </a:moveTo>
                <a:lnTo>
                  <a:pt x="2458952" y="0"/>
                </a:lnTo>
                <a:lnTo>
                  <a:pt x="2458952" y="1605026"/>
                </a:lnTo>
                <a:lnTo>
                  <a:pt x="0" y="16050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 rot="566367">
            <a:off x="13706902" y="7260554"/>
            <a:ext cx="2582597" cy="1760861"/>
          </a:xfrm>
          <a:custGeom>
            <a:avLst/>
            <a:gdLst/>
            <a:ahLst/>
            <a:cxnLst/>
            <a:rect l="l" t="t" r="r" b="b"/>
            <a:pathLst>
              <a:path w="2582597" h="1760861">
                <a:moveTo>
                  <a:pt x="0" y="0"/>
                </a:moveTo>
                <a:lnTo>
                  <a:pt x="2582597" y="0"/>
                </a:lnTo>
                <a:lnTo>
                  <a:pt x="2582597" y="1760861"/>
                </a:lnTo>
                <a:lnTo>
                  <a:pt x="0" y="17608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 rot="-1724695">
            <a:off x="2602016" y="3189107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Freeform 26"/>
          <p:cNvSpPr/>
          <p:nvPr/>
        </p:nvSpPr>
        <p:spPr>
          <a:xfrm rot="-1724695">
            <a:off x="2602016" y="442075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 rot="-1724695">
            <a:off x="2602016" y="565240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 rot="-1724695">
            <a:off x="2602016" y="688405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 rot="-1724695">
            <a:off x="2602016" y="8113124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TextBox 30"/>
          <p:cNvSpPr txBox="1"/>
          <p:nvPr/>
        </p:nvSpPr>
        <p:spPr>
          <a:xfrm>
            <a:off x="2855580" y="1513675"/>
            <a:ext cx="9720180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3C2E3D"/>
                </a:solidFill>
                <a:cs typeface="Mali"/>
              </a:rPr>
              <a:t>ประเภทรายจ่าย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212006" y="3298987"/>
            <a:ext cx="10623559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>
                <a:solidFill>
                  <a:srgbClr val="3C2E3D"/>
                </a:solidFill>
                <a:cs typeface="Mali"/>
              </a:rPr>
              <a:t>งบบุคลากร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212006" y="4525579"/>
            <a:ext cx="10623559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>
                <a:solidFill>
                  <a:srgbClr val="3C2E3D"/>
                </a:solidFill>
                <a:cs typeface="Mali"/>
              </a:rPr>
              <a:t>งบดำเนินงาน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212006" y="5752171"/>
            <a:ext cx="10748078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>
                <a:solidFill>
                  <a:srgbClr val="3C2E3D"/>
                </a:solidFill>
                <a:cs typeface="Mali"/>
              </a:rPr>
              <a:t>งบลงทุน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212006" y="6978763"/>
            <a:ext cx="10748078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>
                <a:solidFill>
                  <a:srgbClr val="3C2E3D"/>
                </a:solidFill>
                <a:cs typeface="Mali"/>
              </a:rPr>
              <a:t>งบเงินอุดหนุน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212006" y="7901865"/>
            <a:ext cx="845760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3C2E3D"/>
                </a:solidFill>
                <a:cs typeface="Mali"/>
              </a:rPr>
              <a:t>งบรายจ่ายอื่น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TextBox 30"/>
          <p:cNvSpPr txBox="1"/>
          <p:nvPr/>
        </p:nvSpPr>
        <p:spPr>
          <a:xfrm>
            <a:off x="5068174" y="4538290"/>
            <a:ext cx="8384107" cy="144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3C2E3D"/>
                </a:solidFill>
                <a:cs typeface="Mali Bold"/>
              </a:rPr>
              <a:t>งบดำเนินงาน</a:t>
            </a:r>
          </a:p>
        </p:txBody>
      </p:sp>
      <p:sp>
        <p:nvSpPr>
          <p:cNvPr id="31" name="Freeform 31"/>
          <p:cNvSpPr/>
          <p:nvPr/>
        </p:nvSpPr>
        <p:spPr>
          <a:xfrm rot="734499">
            <a:off x="15381820" y="5413957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2" name="Freeform 32"/>
          <p:cNvSpPr/>
          <p:nvPr/>
        </p:nvSpPr>
        <p:spPr>
          <a:xfrm rot="-999576">
            <a:off x="4387790" y="3992865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3" name="Freeform 33"/>
          <p:cNvSpPr/>
          <p:nvPr/>
        </p:nvSpPr>
        <p:spPr>
          <a:xfrm rot="-2869965">
            <a:off x="13212401" y="8682972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4" name="Freeform 34"/>
          <p:cNvSpPr/>
          <p:nvPr/>
        </p:nvSpPr>
        <p:spPr>
          <a:xfrm rot="1063743">
            <a:off x="2599734" y="-131425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" name="Freeform 35"/>
          <p:cNvSpPr/>
          <p:nvPr/>
        </p:nvSpPr>
        <p:spPr>
          <a:xfrm rot="1063743">
            <a:off x="2705124" y="8608947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6" name="Freeform 36"/>
          <p:cNvSpPr/>
          <p:nvPr/>
        </p:nvSpPr>
        <p:spPr>
          <a:xfrm rot="1292469">
            <a:off x="12908572" y="1246487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290993" y="63088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>
            <a:off x="12994859" y="3608095"/>
            <a:ext cx="2458952" cy="1605025"/>
          </a:xfrm>
          <a:custGeom>
            <a:avLst/>
            <a:gdLst/>
            <a:ahLst/>
            <a:cxnLst/>
            <a:rect l="l" t="t" r="r" b="b"/>
            <a:pathLst>
              <a:path w="2458952" h="1605025">
                <a:moveTo>
                  <a:pt x="0" y="0"/>
                </a:moveTo>
                <a:lnTo>
                  <a:pt x="2458952" y="0"/>
                </a:lnTo>
                <a:lnTo>
                  <a:pt x="2458952" y="1605025"/>
                </a:lnTo>
                <a:lnTo>
                  <a:pt x="0" y="16050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 rot="566367">
            <a:off x="13706902" y="7260554"/>
            <a:ext cx="2582597" cy="1760861"/>
          </a:xfrm>
          <a:custGeom>
            <a:avLst/>
            <a:gdLst/>
            <a:ahLst/>
            <a:cxnLst/>
            <a:rect l="l" t="t" r="r" b="b"/>
            <a:pathLst>
              <a:path w="2582597" h="1760861">
                <a:moveTo>
                  <a:pt x="0" y="0"/>
                </a:moveTo>
                <a:lnTo>
                  <a:pt x="2582597" y="0"/>
                </a:lnTo>
                <a:lnTo>
                  <a:pt x="2582597" y="1760861"/>
                </a:lnTo>
                <a:lnTo>
                  <a:pt x="0" y="17608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 rot="-1724695">
            <a:off x="2602016" y="3189107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Freeform 26"/>
          <p:cNvSpPr/>
          <p:nvPr/>
        </p:nvSpPr>
        <p:spPr>
          <a:xfrm rot="-1724695">
            <a:off x="2602016" y="442075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 rot="-1724695">
            <a:off x="2602016" y="565240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 rot="-1724695">
            <a:off x="2602016" y="688405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TextBox 29"/>
          <p:cNvSpPr txBox="1"/>
          <p:nvPr/>
        </p:nvSpPr>
        <p:spPr>
          <a:xfrm>
            <a:off x="2527728" y="1369002"/>
            <a:ext cx="14281809" cy="108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93"/>
              </a:lnSpc>
            </a:pPr>
            <a:r>
              <a:rPr lang="en-US" sz="6352">
                <a:solidFill>
                  <a:srgbClr val="3C2E3D"/>
                </a:solidFill>
                <a:cs typeface="Mali Bold"/>
              </a:rPr>
              <a:t>ค่าใช้จ่ายอะไรบ้าง คือ งบดำเนินงาน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12006" y="3315815"/>
            <a:ext cx="10623559" cy="60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9"/>
              </a:lnSpc>
            </a:pPr>
            <a:r>
              <a:rPr lang="en-US" sz="4599">
                <a:solidFill>
                  <a:srgbClr val="3C2E3D"/>
                </a:solidFill>
                <a:cs typeface="Mali Bold"/>
              </a:rPr>
              <a:t>ค่าตอบแทน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212006" y="4542407"/>
            <a:ext cx="10623559" cy="60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9"/>
              </a:lnSpc>
            </a:pPr>
            <a:r>
              <a:rPr lang="en-US" sz="4599">
                <a:solidFill>
                  <a:srgbClr val="3C2E3D"/>
                </a:solidFill>
                <a:cs typeface="Mali Bold"/>
              </a:rPr>
              <a:t>ค่าใช้สอย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212006" y="5768999"/>
            <a:ext cx="10748078" cy="60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9"/>
              </a:lnSpc>
            </a:pPr>
            <a:r>
              <a:rPr lang="en-US" sz="4599">
                <a:solidFill>
                  <a:srgbClr val="3C2E3D"/>
                </a:solidFill>
                <a:cs typeface="Mali Bold"/>
              </a:rPr>
              <a:t>ค่าวัสดุ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212006" y="6995590"/>
            <a:ext cx="10748078" cy="60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9"/>
              </a:lnSpc>
            </a:pPr>
            <a:r>
              <a:rPr lang="en-US" sz="4599">
                <a:solidFill>
                  <a:srgbClr val="3C2E3D"/>
                </a:solidFill>
                <a:cs typeface="Mali Bold"/>
              </a:rPr>
              <a:t>ค่าสาธารณูปโภค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TextBox 30"/>
          <p:cNvSpPr txBox="1"/>
          <p:nvPr/>
        </p:nvSpPr>
        <p:spPr>
          <a:xfrm>
            <a:off x="4793525" y="4397957"/>
            <a:ext cx="8700951" cy="144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3C2E3D"/>
                </a:solidFill>
                <a:cs typeface="Mali Bold"/>
              </a:rPr>
              <a:t>งบลงทุน</a:t>
            </a:r>
          </a:p>
        </p:txBody>
      </p:sp>
      <p:sp>
        <p:nvSpPr>
          <p:cNvPr id="31" name="Freeform 31"/>
          <p:cNvSpPr/>
          <p:nvPr/>
        </p:nvSpPr>
        <p:spPr>
          <a:xfrm rot="1302675">
            <a:off x="12633811" y="7765288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2" name="Freeform 32"/>
          <p:cNvSpPr/>
          <p:nvPr/>
        </p:nvSpPr>
        <p:spPr>
          <a:xfrm rot="493762">
            <a:off x="15082515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3" name="Freeform 33"/>
          <p:cNvSpPr/>
          <p:nvPr/>
        </p:nvSpPr>
        <p:spPr>
          <a:xfrm rot="772170">
            <a:off x="14017668" y="323287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4" name="Freeform 34"/>
          <p:cNvSpPr/>
          <p:nvPr/>
        </p:nvSpPr>
        <p:spPr>
          <a:xfrm rot="-6294146">
            <a:off x="4121941" y="1150165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" name="Freeform 35"/>
          <p:cNvSpPr/>
          <p:nvPr/>
        </p:nvSpPr>
        <p:spPr>
          <a:xfrm rot="-1483876">
            <a:off x="3639475" y="8179166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6" name="Freeform 36"/>
          <p:cNvSpPr/>
          <p:nvPr/>
        </p:nvSpPr>
        <p:spPr>
          <a:xfrm rot="-6459985">
            <a:off x="2480568" y="4803929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3" name="Group 23"/>
          <p:cNvGrpSpPr/>
          <p:nvPr/>
        </p:nvGrpSpPr>
        <p:grpSpPr>
          <a:xfrm>
            <a:off x="2183714" y="3336863"/>
            <a:ext cx="14918959" cy="5540564"/>
            <a:chOff x="0" y="0"/>
            <a:chExt cx="19891946" cy="7387418"/>
          </a:xfrm>
        </p:grpSpPr>
        <p:grpSp>
          <p:nvGrpSpPr>
            <p:cNvPr id="24" name="Group 24"/>
            <p:cNvGrpSpPr/>
            <p:nvPr/>
          </p:nvGrpSpPr>
          <p:grpSpPr>
            <a:xfrm>
              <a:off x="855013" y="870140"/>
              <a:ext cx="18540896" cy="6517278"/>
              <a:chOff x="0" y="0"/>
              <a:chExt cx="3662399" cy="12873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702313" y="730440"/>
              <a:ext cx="18540896" cy="6517278"/>
              <a:chOff x="0" y="0"/>
              <a:chExt cx="3662399" cy="12873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2376565">
              <a:off x="-81957" y="839789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001"/>
            </a:p>
          </p:txBody>
        </p:sp>
        <p:sp>
          <p:nvSpPr>
            <p:cNvPr id="31" name="Freeform 31"/>
            <p:cNvSpPr/>
            <p:nvPr/>
          </p:nvSpPr>
          <p:spPr>
            <a:xfrm rot="2264837" flipH="1" flipV="1">
              <a:off x="17434305" y="703892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AutoShape 32"/>
            <p:cNvSpPr/>
            <p:nvPr/>
          </p:nvSpPr>
          <p:spPr>
            <a:xfrm rot="-10800000">
              <a:off x="1179165" y="4856833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AutoShape 33"/>
            <p:cNvSpPr/>
            <p:nvPr/>
          </p:nvSpPr>
          <p:spPr>
            <a:xfrm rot="-10800000">
              <a:off x="1179165" y="3109007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820798" y="4245302"/>
            <a:ext cx="1349678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C2E3D"/>
                </a:solidFill>
                <a:latin typeface="Mali Bold"/>
                <a:cs typeface="Mali Bold"/>
              </a:rPr>
              <a:t>ค่าครุภัณฑ์ สภาพคงทน ถาวร อายุการใช้งานเกิน 1 ปี /ครุภัณฑ์ราคาต่อหน่วย 1 หมื่นบาทขึ้นไป/โปรแกรมคอมพิวเตอร์ ราคาเกิน 2 หมื่นบาทขึ้นไป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639011" y="1223396"/>
            <a:ext cx="11009977" cy="129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C2E3D"/>
                </a:solidFill>
                <a:cs typeface="Mali Bold"/>
              </a:rPr>
              <a:t>อะไร คือ งบลงทุน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131896" y="2566494"/>
            <a:ext cx="1002420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C2E3D"/>
                </a:solidFill>
                <a:cs typeface="Mali Bold"/>
              </a:rPr>
              <a:t>รายจ่ายในลักษณะค่าครุภัณฑ์ ค่าที่ดินสิ่งก่อสร้าง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212094" y="5852561"/>
            <a:ext cx="1330683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C2E3D"/>
                </a:solidFill>
                <a:cs typeface="Mali Bold"/>
              </a:rPr>
              <a:t>ที่ดินสิ่งก่อสร้าง รายจ่ายเพื่อจัดหาที่ดิน สิ่งก่อสร้าง ปรับปรุงที่ดิน ต่อเติม ปรับปรุงสิ่งก่อสร้าง ทำให้มีมูลค่าเพิ่มขึ้น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126758" y="7580125"/>
            <a:ext cx="1245212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C2E3D"/>
                </a:solidFill>
                <a:cs typeface="Mali Bold"/>
              </a:rPr>
              <a:t>รายจ่ายเพื่อจ้างออกแบบ</a:t>
            </a:r>
          </a:p>
        </p:txBody>
      </p:sp>
      <p:sp>
        <p:nvSpPr>
          <p:cNvPr id="39" name="Freeform 39"/>
          <p:cNvSpPr/>
          <p:nvPr/>
        </p:nvSpPr>
        <p:spPr>
          <a:xfrm rot="-5614855">
            <a:off x="2331551" y="8365592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0" name="Freeform 40"/>
          <p:cNvSpPr/>
          <p:nvPr/>
        </p:nvSpPr>
        <p:spPr>
          <a:xfrm rot="-5614855">
            <a:off x="5361330" y="754093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1" name="Freeform 41"/>
          <p:cNvSpPr/>
          <p:nvPr/>
        </p:nvSpPr>
        <p:spPr>
          <a:xfrm rot="-5614855">
            <a:off x="6597158" y="8685075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2" name="Freeform 42"/>
          <p:cNvSpPr/>
          <p:nvPr/>
        </p:nvSpPr>
        <p:spPr>
          <a:xfrm rot="-5400000">
            <a:off x="3232359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3" name="Freeform 43"/>
          <p:cNvSpPr/>
          <p:nvPr/>
        </p:nvSpPr>
        <p:spPr>
          <a:xfrm rot="-5400000">
            <a:off x="14203432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4" name="Freeform 44"/>
          <p:cNvSpPr/>
          <p:nvPr/>
        </p:nvSpPr>
        <p:spPr>
          <a:xfrm rot="-5614855">
            <a:off x="13049282" y="7730128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5" name="Freeform 45"/>
          <p:cNvSpPr/>
          <p:nvPr/>
        </p:nvSpPr>
        <p:spPr>
          <a:xfrm rot="-5614855">
            <a:off x="2424841" y="5676599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TextBox 30"/>
          <p:cNvSpPr txBox="1"/>
          <p:nvPr/>
        </p:nvSpPr>
        <p:spPr>
          <a:xfrm>
            <a:off x="4720773" y="4397957"/>
            <a:ext cx="8846454" cy="144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3C2E3D"/>
                </a:solidFill>
                <a:cs typeface="Mali Bold"/>
              </a:rPr>
              <a:t>งบเงินอุดหนุน</a:t>
            </a:r>
          </a:p>
        </p:txBody>
      </p:sp>
      <p:sp>
        <p:nvSpPr>
          <p:cNvPr id="31" name="Freeform 31"/>
          <p:cNvSpPr/>
          <p:nvPr/>
        </p:nvSpPr>
        <p:spPr>
          <a:xfrm rot="4505853">
            <a:off x="2877969" y="324683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4"/>
                </a:lnTo>
                <a:lnTo>
                  <a:pt x="0" y="14080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2" name="Freeform 32"/>
          <p:cNvSpPr/>
          <p:nvPr/>
        </p:nvSpPr>
        <p:spPr>
          <a:xfrm rot="-10306237">
            <a:off x="4134533" y="7781472"/>
            <a:ext cx="1252441" cy="1235313"/>
          </a:xfrm>
          <a:custGeom>
            <a:avLst/>
            <a:gdLst/>
            <a:ahLst/>
            <a:cxnLst/>
            <a:rect l="l" t="t" r="r" b="b"/>
            <a:pathLst>
              <a:path w="1252441" h="1235313">
                <a:moveTo>
                  <a:pt x="0" y="0"/>
                </a:moveTo>
                <a:lnTo>
                  <a:pt x="1252441" y="0"/>
                </a:lnTo>
                <a:lnTo>
                  <a:pt x="1252441" y="1235313"/>
                </a:lnTo>
                <a:lnTo>
                  <a:pt x="0" y="12353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3" name="Freeform 33"/>
          <p:cNvSpPr/>
          <p:nvPr/>
        </p:nvSpPr>
        <p:spPr>
          <a:xfrm rot="3062654">
            <a:off x="14208099" y="1641508"/>
            <a:ext cx="1810087" cy="1566548"/>
          </a:xfrm>
          <a:custGeom>
            <a:avLst/>
            <a:gdLst/>
            <a:ahLst/>
            <a:cxnLst/>
            <a:rect l="l" t="t" r="r" b="b"/>
            <a:pathLst>
              <a:path w="1810087" h="1566548">
                <a:moveTo>
                  <a:pt x="0" y="0"/>
                </a:moveTo>
                <a:lnTo>
                  <a:pt x="1810087" y="0"/>
                </a:lnTo>
                <a:lnTo>
                  <a:pt x="1810087" y="1566549"/>
                </a:lnTo>
                <a:lnTo>
                  <a:pt x="0" y="156654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4" name="Freeform 34"/>
          <p:cNvSpPr/>
          <p:nvPr/>
        </p:nvSpPr>
        <p:spPr>
          <a:xfrm rot="4340014">
            <a:off x="14309913" y="6789423"/>
            <a:ext cx="1756269" cy="1756269"/>
          </a:xfrm>
          <a:custGeom>
            <a:avLst/>
            <a:gdLst/>
            <a:ahLst/>
            <a:cxnLst/>
            <a:rect l="l" t="t" r="r" b="b"/>
            <a:pathLst>
              <a:path w="1756269" h="1756269">
                <a:moveTo>
                  <a:pt x="0" y="0"/>
                </a:moveTo>
                <a:lnTo>
                  <a:pt x="1756269" y="0"/>
                </a:lnTo>
                <a:lnTo>
                  <a:pt x="1756269" y="1756269"/>
                </a:lnTo>
                <a:lnTo>
                  <a:pt x="0" y="17562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" name="Freeform 35"/>
          <p:cNvSpPr/>
          <p:nvPr/>
        </p:nvSpPr>
        <p:spPr>
          <a:xfrm rot="-6459985">
            <a:off x="2527797" y="5107847"/>
            <a:ext cx="626645" cy="626645"/>
          </a:xfrm>
          <a:custGeom>
            <a:avLst/>
            <a:gdLst/>
            <a:ahLst/>
            <a:cxnLst/>
            <a:rect l="l" t="t" r="r" b="b"/>
            <a:pathLst>
              <a:path w="626645" h="626645">
                <a:moveTo>
                  <a:pt x="0" y="0"/>
                </a:moveTo>
                <a:lnTo>
                  <a:pt x="626645" y="0"/>
                </a:lnTo>
                <a:lnTo>
                  <a:pt x="626645" y="626645"/>
                </a:lnTo>
                <a:lnTo>
                  <a:pt x="0" y="6266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3" name="Group 23"/>
          <p:cNvGrpSpPr/>
          <p:nvPr/>
        </p:nvGrpSpPr>
        <p:grpSpPr>
          <a:xfrm>
            <a:off x="2531837" y="3971457"/>
            <a:ext cx="13905672" cy="4887959"/>
            <a:chOff x="0" y="0"/>
            <a:chExt cx="3662399" cy="12873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17313" y="3866682"/>
            <a:ext cx="13905672" cy="4887959"/>
            <a:chOff x="0" y="0"/>
            <a:chExt cx="3662399" cy="12873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1938503">
            <a:off x="1829110" y="3948693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3" y="0"/>
                </a:lnTo>
                <a:lnTo>
                  <a:pt x="1891683" y="488399"/>
                </a:lnTo>
                <a:lnTo>
                  <a:pt x="0" y="4883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Freeform 30"/>
          <p:cNvSpPr/>
          <p:nvPr/>
        </p:nvSpPr>
        <p:spPr>
          <a:xfrm rot="1799533" flipH="1" flipV="1">
            <a:off x="14966307" y="4008889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1891684" y="488398"/>
                </a:moveTo>
                <a:lnTo>
                  <a:pt x="0" y="488398"/>
                </a:lnTo>
                <a:lnTo>
                  <a:pt x="0" y="0"/>
                </a:lnTo>
                <a:lnTo>
                  <a:pt x="1891684" y="0"/>
                </a:lnTo>
                <a:lnTo>
                  <a:pt x="1891684" y="4883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1" name="AutoShape 31"/>
          <p:cNvSpPr/>
          <p:nvPr/>
        </p:nvSpPr>
        <p:spPr>
          <a:xfrm rot="-10800000">
            <a:off x="2774952" y="696147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32" name="AutoShape 32"/>
          <p:cNvSpPr/>
          <p:nvPr/>
        </p:nvSpPr>
        <p:spPr>
          <a:xfrm rot="-10800000">
            <a:off x="2774952" y="565060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33" name="TextBox 33"/>
          <p:cNvSpPr txBox="1"/>
          <p:nvPr/>
        </p:nvSpPr>
        <p:spPr>
          <a:xfrm>
            <a:off x="4935475" y="4510810"/>
            <a:ext cx="9098396" cy="69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cs typeface="Mali Bold"/>
              </a:rPr>
              <a:t>อุดหนุนทั่วไป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792315" y="1562210"/>
            <a:ext cx="1270336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C2E3D"/>
                </a:solidFill>
                <a:cs typeface="Mali Bold"/>
              </a:rPr>
              <a:t>เงินอุดหนุน ประกอบด้วยอะไรบ้าง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082890" y="5924582"/>
            <a:ext cx="9478338" cy="69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cs typeface="Mali Bold"/>
              </a:rPr>
              <a:t>อุดหนุนเฉพาะกิจ</a:t>
            </a:r>
          </a:p>
        </p:txBody>
      </p:sp>
      <p:sp>
        <p:nvSpPr>
          <p:cNvPr id="36" name="Freeform 36"/>
          <p:cNvSpPr/>
          <p:nvPr/>
        </p:nvSpPr>
        <p:spPr>
          <a:xfrm rot="1661043">
            <a:off x="3287031" y="255161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7" name="Freeform 37"/>
          <p:cNvSpPr/>
          <p:nvPr/>
        </p:nvSpPr>
        <p:spPr>
          <a:xfrm rot="1661043">
            <a:off x="14254524" y="255161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8" name="Freeform 38"/>
          <p:cNvSpPr/>
          <p:nvPr/>
        </p:nvSpPr>
        <p:spPr>
          <a:xfrm rot="1661043">
            <a:off x="4062905" y="5943459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9" name="Freeform 39"/>
          <p:cNvSpPr/>
          <p:nvPr/>
        </p:nvSpPr>
        <p:spPr>
          <a:xfrm rot="1661043">
            <a:off x="12327726" y="4570194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0" name="Freeform 40"/>
          <p:cNvSpPr/>
          <p:nvPr/>
        </p:nvSpPr>
        <p:spPr>
          <a:xfrm rot="1661043">
            <a:off x="3143204" y="594360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1" name="Freeform 41"/>
          <p:cNvSpPr/>
          <p:nvPr/>
        </p:nvSpPr>
        <p:spPr>
          <a:xfrm rot="1661043">
            <a:off x="11327174" y="4570194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2" name="Freeform 42"/>
          <p:cNvSpPr/>
          <p:nvPr/>
        </p:nvSpPr>
        <p:spPr>
          <a:xfrm rot="1661043">
            <a:off x="1973005" y="7849991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3" name="Freeform 43"/>
          <p:cNvSpPr/>
          <p:nvPr/>
        </p:nvSpPr>
        <p:spPr>
          <a:xfrm rot="1661043">
            <a:off x="2973698" y="849221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4" name="Freeform 44"/>
          <p:cNvSpPr/>
          <p:nvPr/>
        </p:nvSpPr>
        <p:spPr>
          <a:xfrm rot="1661043">
            <a:off x="15767609" y="393228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5" name="Freeform 45"/>
          <p:cNvSpPr/>
          <p:nvPr/>
        </p:nvSpPr>
        <p:spPr>
          <a:xfrm rot="1661043">
            <a:off x="4184451" y="315046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6" name="Freeform 46"/>
          <p:cNvSpPr/>
          <p:nvPr/>
        </p:nvSpPr>
        <p:spPr>
          <a:xfrm rot="1661043">
            <a:off x="15846574" y="8276139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882D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TextBox 30"/>
          <p:cNvSpPr txBox="1"/>
          <p:nvPr/>
        </p:nvSpPr>
        <p:spPr>
          <a:xfrm>
            <a:off x="4760753" y="3227944"/>
            <a:ext cx="8846454" cy="340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9"/>
              </a:lnSpc>
            </a:pPr>
            <a:r>
              <a:rPr lang="en-US" sz="9799">
                <a:solidFill>
                  <a:srgbClr val="3C2E3D"/>
                </a:solidFill>
                <a:cs typeface="Mali Bold"/>
              </a:rPr>
              <a:t>ขั้นตอนการเบิกจ่าย</a:t>
            </a:r>
          </a:p>
        </p:txBody>
      </p:sp>
      <p:sp>
        <p:nvSpPr>
          <p:cNvPr id="31" name="Freeform 31"/>
          <p:cNvSpPr/>
          <p:nvPr/>
        </p:nvSpPr>
        <p:spPr>
          <a:xfrm rot="4505853">
            <a:off x="2877969" y="324683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4"/>
                </a:lnTo>
                <a:lnTo>
                  <a:pt x="0" y="14080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2" name="Freeform 32"/>
          <p:cNvSpPr/>
          <p:nvPr/>
        </p:nvSpPr>
        <p:spPr>
          <a:xfrm rot="-10306237">
            <a:off x="4134533" y="7781472"/>
            <a:ext cx="1252441" cy="1235313"/>
          </a:xfrm>
          <a:custGeom>
            <a:avLst/>
            <a:gdLst/>
            <a:ahLst/>
            <a:cxnLst/>
            <a:rect l="l" t="t" r="r" b="b"/>
            <a:pathLst>
              <a:path w="1252441" h="1235313">
                <a:moveTo>
                  <a:pt x="0" y="0"/>
                </a:moveTo>
                <a:lnTo>
                  <a:pt x="1252441" y="0"/>
                </a:lnTo>
                <a:lnTo>
                  <a:pt x="1252441" y="1235313"/>
                </a:lnTo>
                <a:lnTo>
                  <a:pt x="0" y="12353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3" name="Freeform 33"/>
          <p:cNvSpPr/>
          <p:nvPr/>
        </p:nvSpPr>
        <p:spPr>
          <a:xfrm rot="3062654">
            <a:off x="14208099" y="1641508"/>
            <a:ext cx="1810087" cy="1566548"/>
          </a:xfrm>
          <a:custGeom>
            <a:avLst/>
            <a:gdLst/>
            <a:ahLst/>
            <a:cxnLst/>
            <a:rect l="l" t="t" r="r" b="b"/>
            <a:pathLst>
              <a:path w="1810087" h="1566548">
                <a:moveTo>
                  <a:pt x="0" y="0"/>
                </a:moveTo>
                <a:lnTo>
                  <a:pt x="1810087" y="0"/>
                </a:lnTo>
                <a:lnTo>
                  <a:pt x="1810087" y="1566549"/>
                </a:lnTo>
                <a:lnTo>
                  <a:pt x="0" y="156654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4" name="Freeform 34"/>
          <p:cNvSpPr/>
          <p:nvPr/>
        </p:nvSpPr>
        <p:spPr>
          <a:xfrm rot="4340014">
            <a:off x="14309913" y="6789423"/>
            <a:ext cx="1756269" cy="1756269"/>
          </a:xfrm>
          <a:custGeom>
            <a:avLst/>
            <a:gdLst/>
            <a:ahLst/>
            <a:cxnLst/>
            <a:rect l="l" t="t" r="r" b="b"/>
            <a:pathLst>
              <a:path w="1756269" h="1756269">
                <a:moveTo>
                  <a:pt x="0" y="0"/>
                </a:moveTo>
                <a:lnTo>
                  <a:pt x="1756269" y="0"/>
                </a:lnTo>
                <a:lnTo>
                  <a:pt x="1756269" y="1756269"/>
                </a:lnTo>
                <a:lnTo>
                  <a:pt x="0" y="17562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" name="Freeform 35"/>
          <p:cNvSpPr/>
          <p:nvPr/>
        </p:nvSpPr>
        <p:spPr>
          <a:xfrm rot="-6459985">
            <a:off x="2527797" y="5107847"/>
            <a:ext cx="626645" cy="626645"/>
          </a:xfrm>
          <a:custGeom>
            <a:avLst/>
            <a:gdLst/>
            <a:ahLst/>
            <a:cxnLst/>
            <a:rect l="l" t="t" r="r" b="b"/>
            <a:pathLst>
              <a:path w="626645" h="626645">
                <a:moveTo>
                  <a:pt x="0" y="0"/>
                </a:moveTo>
                <a:lnTo>
                  <a:pt x="626645" y="0"/>
                </a:lnTo>
                <a:lnTo>
                  <a:pt x="626645" y="626645"/>
                </a:lnTo>
                <a:lnTo>
                  <a:pt x="0" y="6266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1082</Words>
  <Application>Microsoft Office PowerPoint</Application>
  <PresentationFormat>Custom</PresentationFormat>
  <Paragraphs>148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Itim</vt:lpstr>
      <vt:lpstr>More Sugar Thin</vt:lpstr>
      <vt:lpstr>DM Serif Display</vt:lpstr>
      <vt:lpstr>Arial</vt:lpstr>
      <vt:lpstr>Mali</vt:lpstr>
      <vt:lpstr>Mali Italics</vt:lpstr>
      <vt:lpstr>More Sugar</vt:lpstr>
      <vt:lpstr>Finger Paint</vt:lpstr>
      <vt:lpstr>Calibri</vt:lpstr>
      <vt:lpstr>Mali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การจำแนกประเภทรายจ่ายและขั้นตอนการเบิกจ่าย</dc:title>
  <dc:creator>CAMT</dc:creator>
  <cp:lastModifiedBy>imjang .</cp:lastModifiedBy>
  <cp:revision>2</cp:revision>
  <dcterms:created xsi:type="dcterms:W3CDTF">2006-08-16T00:00:00Z</dcterms:created>
  <dcterms:modified xsi:type="dcterms:W3CDTF">2024-01-24T02:00:45Z</dcterms:modified>
  <dc:identifier>DAF5XdcbHNA</dc:identifier>
</cp:coreProperties>
</file>