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miko TH" panose="020B0604020202020204" charset="-34"/>
      <p:regular r:id="rId15"/>
    </p:embeddedFont>
    <p:embeddedFont>
      <p:font typeface="EFCO Brookshire" panose="020B0604020202020204" charset="0"/>
      <p:regular r:id="rId16"/>
    </p:embeddedFont>
    <p:embeddedFont>
      <p:font typeface="Gochi Hand" panose="020B0604020202020204" charset="0"/>
      <p:regular r:id="rId17"/>
    </p:embeddedFont>
    <p:embeddedFont>
      <p:font typeface="Mommi" panose="020B0604020202020204" charset="-3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988" y="1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sv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sv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gif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428489" y="370278"/>
            <a:ext cx="17516640" cy="9528773"/>
            <a:chOff x="0" y="0"/>
            <a:chExt cx="4613436" cy="25096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13436" cy="2509636"/>
            </a:xfrm>
            <a:custGeom>
              <a:avLst/>
              <a:gdLst/>
              <a:ahLst/>
              <a:cxnLst/>
              <a:rect l="l" t="t" r="r" b="b"/>
              <a:pathLst>
                <a:path w="4613436" h="2509636">
                  <a:moveTo>
                    <a:pt x="27402" y="0"/>
                  </a:moveTo>
                  <a:lnTo>
                    <a:pt x="4586033" y="0"/>
                  </a:lnTo>
                  <a:cubicBezTo>
                    <a:pt x="4601167" y="0"/>
                    <a:pt x="4613436" y="12269"/>
                    <a:pt x="4613436" y="27402"/>
                  </a:cubicBezTo>
                  <a:lnTo>
                    <a:pt x="4613436" y="2482233"/>
                  </a:lnTo>
                  <a:cubicBezTo>
                    <a:pt x="4613436" y="2497367"/>
                    <a:pt x="4601167" y="2509636"/>
                    <a:pt x="4586033" y="2509636"/>
                  </a:cubicBezTo>
                  <a:lnTo>
                    <a:pt x="27402" y="2509636"/>
                  </a:lnTo>
                  <a:cubicBezTo>
                    <a:pt x="20135" y="2509636"/>
                    <a:pt x="13165" y="2506749"/>
                    <a:pt x="8026" y="2501610"/>
                  </a:cubicBezTo>
                  <a:cubicBezTo>
                    <a:pt x="2887" y="2496471"/>
                    <a:pt x="0" y="2489501"/>
                    <a:pt x="0" y="2482233"/>
                  </a:cubicBezTo>
                  <a:lnTo>
                    <a:pt x="0" y="27402"/>
                  </a:lnTo>
                  <a:cubicBezTo>
                    <a:pt x="0" y="12269"/>
                    <a:pt x="12269" y="0"/>
                    <a:pt x="27402" y="0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52400"/>
              <a:ext cx="4613436" cy="2662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5680" y="436115"/>
            <a:ext cx="17473831" cy="9462936"/>
            <a:chOff x="0" y="0"/>
            <a:chExt cx="23298442" cy="12617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74950" cy="12617248"/>
            </a:xfrm>
            <a:custGeom>
              <a:avLst/>
              <a:gdLst/>
              <a:ahLst/>
              <a:cxnLst/>
              <a:rect l="l" t="t" r="r" b="b"/>
              <a:pathLst>
                <a:path w="9774950" h="12617248">
                  <a:moveTo>
                    <a:pt x="0" y="0"/>
                  </a:moveTo>
                  <a:lnTo>
                    <a:pt x="9774950" y="0"/>
                  </a:lnTo>
                  <a:lnTo>
                    <a:pt x="9774950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12687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9093946" y="0"/>
              <a:ext cx="9774950" cy="12617248"/>
            </a:xfrm>
            <a:custGeom>
              <a:avLst/>
              <a:gdLst/>
              <a:ahLst/>
              <a:cxnLst/>
              <a:rect l="l" t="t" r="r" b="b"/>
              <a:pathLst>
                <a:path w="9774950" h="12617248">
                  <a:moveTo>
                    <a:pt x="0" y="0"/>
                  </a:moveTo>
                  <a:lnTo>
                    <a:pt x="9774950" y="0"/>
                  </a:lnTo>
                  <a:lnTo>
                    <a:pt x="9774950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12687"/>
              </a:stretch>
            </a:blip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Freeform 9"/>
            <p:cNvSpPr/>
            <p:nvPr/>
          </p:nvSpPr>
          <p:spPr>
            <a:xfrm>
              <a:off x="19097496" y="0"/>
              <a:ext cx="4200946" cy="12617248"/>
            </a:xfrm>
            <a:custGeom>
              <a:avLst/>
              <a:gdLst/>
              <a:ahLst/>
              <a:cxnLst/>
              <a:rect l="l" t="t" r="r" b="b"/>
              <a:pathLst>
                <a:path w="4200946" h="12617248">
                  <a:moveTo>
                    <a:pt x="0" y="0"/>
                  </a:moveTo>
                  <a:lnTo>
                    <a:pt x="4200946" y="0"/>
                  </a:lnTo>
                  <a:lnTo>
                    <a:pt x="4200946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32684" b="-12687"/>
              </a:stretch>
            </a:blip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71539" y="2777173"/>
            <a:ext cx="10828421" cy="8229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00151" y="2234844"/>
            <a:ext cx="15999809" cy="5865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7"/>
              </a:lnSpc>
            </a:pPr>
            <a:r>
              <a:rPr lang="en-US" sz="10005" dirty="0">
                <a:solidFill>
                  <a:srgbClr val="000000"/>
                </a:solidFill>
                <a:latin typeface="Mommi"/>
                <a:cs typeface="Mommi"/>
              </a:rPr>
              <a:t>"</a:t>
            </a:r>
            <a:r>
              <a:rPr lang="en-US" sz="10005" dirty="0" err="1">
                <a:solidFill>
                  <a:srgbClr val="000000"/>
                </a:solidFill>
                <a:latin typeface="Mommi"/>
                <a:cs typeface="Mommi"/>
              </a:rPr>
              <a:t>ข้อควรระวังในการเบิกจ่ายสำหรับงานจ้างเหมาจัดกิจกรรม</a:t>
            </a:r>
            <a:r>
              <a:rPr lang="en-US" sz="10005" dirty="0">
                <a:solidFill>
                  <a:srgbClr val="000000"/>
                </a:solidFill>
                <a:latin typeface="Mommi"/>
                <a:cs typeface="Mommi"/>
              </a:rPr>
              <a:t>"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9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37082" y="-337903"/>
            <a:ext cx="21481611" cy="12083406"/>
          </a:xfrm>
          <a:custGeom>
            <a:avLst/>
            <a:gdLst/>
            <a:ahLst/>
            <a:cxnLst/>
            <a:rect l="l" t="t" r="r" b="b"/>
            <a:pathLst>
              <a:path w="21481611" h="12083406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1421857" y="812919"/>
            <a:ext cx="15444287" cy="11467383"/>
          </a:xfrm>
          <a:custGeom>
            <a:avLst/>
            <a:gdLst/>
            <a:ahLst/>
            <a:cxnLst/>
            <a:rect l="l" t="t" r="r" b="b"/>
            <a:pathLst>
              <a:path w="15444287" h="11467383">
                <a:moveTo>
                  <a:pt x="0" y="0"/>
                </a:moveTo>
                <a:lnTo>
                  <a:pt x="15444286" y="0"/>
                </a:lnTo>
                <a:lnTo>
                  <a:pt x="15444286" y="11467383"/>
                </a:lnTo>
                <a:lnTo>
                  <a:pt x="0" y="114673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>
            <a:off x="739074" y="4479241"/>
            <a:ext cx="1760640" cy="6520889"/>
          </a:xfrm>
          <a:custGeom>
            <a:avLst/>
            <a:gdLst/>
            <a:ahLst/>
            <a:cxnLst/>
            <a:rect l="l" t="t" r="r" b="b"/>
            <a:pathLst>
              <a:path w="1760640" h="6520889">
                <a:moveTo>
                  <a:pt x="0" y="0"/>
                </a:moveTo>
                <a:lnTo>
                  <a:pt x="1760640" y="0"/>
                </a:lnTo>
                <a:lnTo>
                  <a:pt x="1760640" y="6520888"/>
                </a:lnTo>
                <a:lnTo>
                  <a:pt x="0" y="65208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>
            <a:off x="11431410" y="-381393"/>
            <a:ext cx="5558501" cy="2487429"/>
          </a:xfrm>
          <a:custGeom>
            <a:avLst/>
            <a:gdLst/>
            <a:ahLst/>
            <a:cxnLst/>
            <a:rect l="l" t="t" r="r" b="b"/>
            <a:pathLst>
              <a:path w="5558501" h="2487429">
                <a:moveTo>
                  <a:pt x="0" y="0"/>
                </a:moveTo>
                <a:lnTo>
                  <a:pt x="5558501" y="0"/>
                </a:lnTo>
                <a:lnTo>
                  <a:pt x="5558501" y="2487429"/>
                </a:lnTo>
                <a:lnTo>
                  <a:pt x="0" y="24874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>
            <a:off x="1619394" y="1733179"/>
            <a:ext cx="2080987" cy="965058"/>
          </a:xfrm>
          <a:custGeom>
            <a:avLst/>
            <a:gdLst/>
            <a:ahLst/>
            <a:cxnLst/>
            <a:rect l="l" t="t" r="r" b="b"/>
            <a:pathLst>
              <a:path w="2080987" h="965058">
                <a:moveTo>
                  <a:pt x="0" y="0"/>
                </a:moveTo>
                <a:lnTo>
                  <a:pt x="2080987" y="0"/>
                </a:lnTo>
                <a:lnTo>
                  <a:pt x="2080987" y="965057"/>
                </a:lnTo>
                <a:lnTo>
                  <a:pt x="0" y="965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TextBox 7"/>
          <p:cNvSpPr txBox="1"/>
          <p:nvPr/>
        </p:nvSpPr>
        <p:spPr>
          <a:xfrm>
            <a:off x="2447510" y="2466260"/>
            <a:ext cx="6054433" cy="133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2"/>
              </a:lnSpc>
            </a:pPr>
            <a:r>
              <a:rPr lang="en-US" sz="7993">
                <a:solidFill>
                  <a:srgbClr val="8C52FF"/>
                </a:solidFill>
                <a:cs typeface="Amiko TH"/>
              </a:rPr>
              <a:t>หน่วยพัสดุ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47510" y="3745115"/>
            <a:ext cx="6557373" cy="243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7918" lvl="1" indent="-433959" algn="l">
              <a:lnSpc>
                <a:spcPts val="4663"/>
              </a:lnSpc>
              <a:buFont typeface="Arial"/>
              <a:buChar char="•"/>
            </a:pPr>
            <a:r>
              <a:rPr lang="en-US" sz="4020" spc="-32">
                <a:solidFill>
                  <a:srgbClr val="004AAD"/>
                </a:solidFill>
                <a:latin typeface="Amiko TH"/>
                <a:cs typeface="Amiko TH"/>
              </a:rPr>
              <a:t>ออกใบตรวจรับ ตามใบส่งของ/ส่งมอบงาน </a:t>
            </a:r>
          </a:p>
          <a:p>
            <a:pPr marL="867918" lvl="1" indent="-433959" algn="l">
              <a:lnSpc>
                <a:spcPts val="4663"/>
              </a:lnSpc>
              <a:buFont typeface="Arial"/>
              <a:buChar char="•"/>
            </a:pPr>
            <a:r>
              <a:rPr lang="en-US" sz="4020" spc="-32">
                <a:solidFill>
                  <a:srgbClr val="004AAD"/>
                </a:solidFill>
                <a:latin typeface="Amiko TH"/>
                <a:cs typeface="Amiko TH"/>
              </a:rPr>
              <a:t>นัดหมายกรรมการตรวจรับพัสดุ โดยลงนามวันเดียวกับวันที่ได้รับเอกสารใบส่งของ/ส่งมอบงาน </a:t>
            </a:r>
          </a:p>
        </p:txBody>
      </p:sp>
      <p:sp>
        <p:nvSpPr>
          <p:cNvPr id="9" name="Freeform 9"/>
          <p:cNvSpPr/>
          <p:nvPr/>
        </p:nvSpPr>
        <p:spPr>
          <a:xfrm>
            <a:off x="14785157" y="9321942"/>
            <a:ext cx="2080987" cy="965058"/>
          </a:xfrm>
          <a:custGeom>
            <a:avLst/>
            <a:gdLst/>
            <a:ahLst/>
            <a:cxnLst/>
            <a:rect l="l" t="t" r="r" b="b"/>
            <a:pathLst>
              <a:path w="2080987" h="965058">
                <a:moveTo>
                  <a:pt x="0" y="0"/>
                </a:moveTo>
                <a:lnTo>
                  <a:pt x="2080986" y="0"/>
                </a:lnTo>
                <a:lnTo>
                  <a:pt x="2080986" y="965058"/>
                </a:lnTo>
                <a:lnTo>
                  <a:pt x="0" y="9650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2130345" y="843834"/>
            <a:ext cx="13456345" cy="1889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spc="599">
                <a:solidFill>
                  <a:srgbClr val="44312B"/>
                </a:solidFill>
                <a:cs typeface="Amiko TH"/>
              </a:rPr>
              <a:t>การตรวจรับพัสดุ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71217" y="2676664"/>
            <a:ext cx="6054433" cy="133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2"/>
              </a:lnSpc>
            </a:pPr>
            <a:r>
              <a:rPr lang="en-US" sz="7993">
                <a:solidFill>
                  <a:srgbClr val="866954"/>
                </a:solidFill>
                <a:cs typeface="Amiko TH"/>
              </a:rPr>
              <a:t>กรรมการตรวจรับพัสดุ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39197" y="4238036"/>
            <a:ext cx="6518473" cy="4801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6"/>
              </a:lnSpc>
            </a:pPr>
            <a:r>
              <a:rPr lang="en-US" sz="4022">
                <a:solidFill>
                  <a:srgbClr val="866954"/>
                </a:solidFill>
                <a:latin typeface="Amiko TH"/>
                <a:cs typeface="Amiko TH"/>
              </a:rPr>
              <a:t>ตรวจสอบของ/งานที่ได้รับส่งมอบจากผู้ขาย ณ สถานที่นัดหมาย /หรือที่ห้องพัสดุชั้น 4 </a:t>
            </a:r>
          </a:p>
          <a:p>
            <a:pPr marL="868449" lvl="1" indent="-434225" algn="l">
              <a:lnSpc>
                <a:spcPts val="4666"/>
              </a:lnSpc>
              <a:buFont typeface="Arial"/>
              <a:buChar char="•"/>
            </a:pPr>
            <a:r>
              <a:rPr lang="en-US" sz="4022">
                <a:solidFill>
                  <a:srgbClr val="866954"/>
                </a:solidFill>
                <a:cs typeface="Amiko TH"/>
              </a:rPr>
              <a:t>กรณีที่ไม่สามารถมายังสถานที่นัดหมายได้ </a:t>
            </a:r>
            <a:r>
              <a:rPr lang="en-US" sz="4022" u="sng">
                <a:solidFill>
                  <a:srgbClr val="0097B2"/>
                </a:solidFill>
                <a:cs typeface="Amiko TH"/>
              </a:rPr>
              <a:t>ให้ผู้ประสานงานหรือผู้ขอซื้อขอจ้าง</a:t>
            </a:r>
            <a:r>
              <a:rPr lang="en-US" sz="4022">
                <a:solidFill>
                  <a:srgbClr val="866954"/>
                </a:solidFill>
                <a:latin typeface="Amiko TH"/>
                <a:cs typeface="Amiko TH"/>
              </a:rPr>
              <a:t> นำเอกสารตรวจรับให้กรรมการลงนาม </a:t>
            </a:r>
          </a:p>
          <a:p>
            <a:pPr marL="868449" lvl="1" indent="-434225" algn="l">
              <a:lnSpc>
                <a:spcPts val="4666"/>
              </a:lnSpc>
              <a:buFont typeface="Arial"/>
              <a:buChar char="•"/>
            </a:pPr>
            <a:r>
              <a:rPr lang="en-US" sz="4022">
                <a:solidFill>
                  <a:srgbClr val="866954"/>
                </a:solidFill>
                <a:cs typeface="Amiko TH"/>
              </a:rPr>
              <a:t>กรณีที่กรรมการตรวจรับเป็นผู้บริหาร </a:t>
            </a:r>
            <a:r>
              <a:rPr lang="en-US" sz="4022" u="sng">
                <a:solidFill>
                  <a:srgbClr val="0097B2"/>
                </a:solidFill>
                <a:cs typeface="Amiko TH"/>
              </a:rPr>
              <a:t>ให้ผู้ประสานงานหรือผู้ขอซื้อขอจ้าง</a:t>
            </a:r>
            <a:r>
              <a:rPr lang="en-US" sz="4022">
                <a:solidFill>
                  <a:srgbClr val="866954"/>
                </a:solidFill>
                <a:latin typeface="Amiko TH"/>
                <a:cs typeface="Amiko TH"/>
              </a:rPr>
              <a:t> นำเอกสารตรวจรับผ่านเลขานุการคณบดี (แป้ง)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04084" y="6060764"/>
            <a:ext cx="6054433" cy="133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2"/>
              </a:lnSpc>
            </a:pPr>
            <a:r>
              <a:rPr lang="en-US" sz="7993">
                <a:solidFill>
                  <a:srgbClr val="0CC0DF"/>
                </a:solidFill>
                <a:cs typeface="Amiko TH"/>
              </a:rPr>
              <a:t>หน่วยการเงิน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99714" y="7364997"/>
            <a:ext cx="6505169" cy="243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7918" lvl="1" indent="-433959" algn="l">
              <a:lnSpc>
                <a:spcPts val="4663"/>
              </a:lnSpc>
              <a:buFont typeface="Arial"/>
              <a:buChar char="•"/>
            </a:pPr>
            <a:r>
              <a:rPr lang="en-US" sz="4020" spc="-32">
                <a:solidFill>
                  <a:srgbClr val="38B6FF"/>
                </a:solidFill>
                <a:latin typeface="Amiko TH"/>
                <a:cs typeface="Amiko TH"/>
              </a:rPr>
              <a:t>ตั้งหนี้ โดยลงวันที่เป็นวันเดียวกันกับใบส่งของ/ส่งมอบงาน/กรรมการตรวจรับ หากไม่ทันในเดือน ให้ลงวันที่ 1 ของเดือนถัดไป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9429617">
            <a:off x="-1058415" y="-513042"/>
            <a:ext cx="6819421" cy="2075052"/>
          </a:xfrm>
          <a:custGeom>
            <a:avLst/>
            <a:gdLst/>
            <a:ahLst/>
            <a:cxnLst/>
            <a:rect l="l" t="t" r="r" b="b"/>
            <a:pathLst>
              <a:path w="6819421" h="2075052">
                <a:moveTo>
                  <a:pt x="0" y="0"/>
                </a:moveTo>
                <a:lnTo>
                  <a:pt x="6819421" y="0"/>
                </a:lnTo>
                <a:lnTo>
                  <a:pt x="6819421" y="2075053"/>
                </a:lnTo>
                <a:lnTo>
                  <a:pt x="0" y="2075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-1154782">
            <a:off x="12858809" y="8823706"/>
            <a:ext cx="6819421" cy="2075052"/>
          </a:xfrm>
          <a:custGeom>
            <a:avLst/>
            <a:gdLst/>
            <a:ahLst/>
            <a:cxnLst/>
            <a:rect l="l" t="t" r="r" b="b"/>
            <a:pathLst>
              <a:path w="6819421" h="2075052">
                <a:moveTo>
                  <a:pt x="0" y="0"/>
                </a:moveTo>
                <a:lnTo>
                  <a:pt x="6819421" y="0"/>
                </a:lnTo>
                <a:lnTo>
                  <a:pt x="6819421" y="2075052"/>
                </a:lnTo>
                <a:lnTo>
                  <a:pt x="0" y="2075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4302287">
            <a:off x="-2236077" y="-6225102"/>
            <a:ext cx="7193183" cy="7786937"/>
          </a:xfrm>
          <a:custGeom>
            <a:avLst/>
            <a:gdLst/>
            <a:ahLst/>
            <a:cxnLst/>
            <a:rect l="l" t="t" r="r" b="b"/>
            <a:pathLst>
              <a:path w="7193183" h="7786937">
                <a:moveTo>
                  <a:pt x="0" y="0"/>
                </a:moveTo>
                <a:lnTo>
                  <a:pt x="7193183" y="0"/>
                </a:lnTo>
                <a:lnTo>
                  <a:pt x="7193183" y="7786937"/>
                </a:lnTo>
                <a:lnTo>
                  <a:pt x="0" y="77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9326555" flipH="1" flipV="1">
            <a:off x="14217574" y="8754688"/>
            <a:ext cx="7193183" cy="7786937"/>
          </a:xfrm>
          <a:custGeom>
            <a:avLst/>
            <a:gdLst/>
            <a:ahLst/>
            <a:cxnLst/>
            <a:rect l="l" t="t" r="r" b="b"/>
            <a:pathLst>
              <a:path w="7193183" h="7786937">
                <a:moveTo>
                  <a:pt x="7193183" y="7786938"/>
                </a:moveTo>
                <a:lnTo>
                  <a:pt x="0" y="7786938"/>
                </a:lnTo>
                <a:lnTo>
                  <a:pt x="0" y="0"/>
                </a:lnTo>
                <a:lnTo>
                  <a:pt x="7193183" y="0"/>
                </a:lnTo>
                <a:lnTo>
                  <a:pt x="7193183" y="778693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1124514">
            <a:off x="16973972" y="6734239"/>
            <a:ext cx="2187300" cy="4971136"/>
          </a:xfrm>
          <a:custGeom>
            <a:avLst/>
            <a:gdLst/>
            <a:ahLst/>
            <a:cxnLst/>
            <a:rect l="l" t="t" r="r" b="b"/>
            <a:pathLst>
              <a:path w="2187300" h="4971136">
                <a:moveTo>
                  <a:pt x="0" y="0"/>
                </a:moveTo>
                <a:lnTo>
                  <a:pt x="2187300" y="0"/>
                </a:lnTo>
                <a:lnTo>
                  <a:pt x="2187300" y="4971136"/>
                </a:lnTo>
                <a:lnTo>
                  <a:pt x="0" y="4971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rot="-9805870">
            <a:off x="-1093650" y="-445222"/>
            <a:ext cx="2187300" cy="4971136"/>
          </a:xfrm>
          <a:custGeom>
            <a:avLst/>
            <a:gdLst/>
            <a:ahLst/>
            <a:cxnLst/>
            <a:rect l="l" t="t" r="r" b="b"/>
            <a:pathLst>
              <a:path w="2187300" h="4971136">
                <a:moveTo>
                  <a:pt x="0" y="0"/>
                </a:moveTo>
                <a:lnTo>
                  <a:pt x="2187300" y="0"/>
                </a:lnTo>
                <a:lnTo>
                  <a:pt x="2187300" y="4971136"/>
                </a:lnTo>
                <a:lnTo>
                  <a:pt x="0" y="4971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>
            <a:off x="428432" y="7027783"/>
            <a:ext cx="2471034" cy="3624183"/>
          </a:xfrm>
          <a:custGeom>
            <a:avLst/>
            <a:gdLst/>
            <a:ahLst/>
            <a:cxnLst/>
            <a:rect l="l" t="t" r="r" b="b"/>
            <a:pathLst>
              <a:path w="2471034" h="3624183">
                <a:moveTo>
                  <a:pt x="0" y="0"/>
                </a:moveTo>
                <a:lnTo>
                  <a:pt x="2471033" y="0"/>
                </a:lnTo>
                <a:lnTo>
                  <a:pt x="2471033" y="3624183"/>
                </a:lnTo>
                <a:lnTo>
                  <a:pt x="0" y="3624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2627434" y="373476"/>
            <a:ext cx="13605902" cy="1666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9"/>
              </a:lnSpc>
            </a:pPr>
            <a:r>
              <a:rPr lang="en-US" sz="9999">
                <a:solidFill>
                  <a:srgbClr val="50483A"/>
                </a:solidFill>
                <a:cs typeface="Amiko TH"/>
              </a:rPr>
              <a:t>ประเด็นที่ตรวจพบ</a:t>
            </a:r>
          </a:p>
        </p:txBody>
      </p:sp>
      <p:sp>
        <p:nvSpPr>
          <p:cNvPr id="11" name="Freeform 11"/>
          <p:cNvSpPr/>
          <p:nvPr/>
        </p:nvSpPr>
        <p:spPr>
          <a:xfrm rot="-964286" flipH="1">
            <a:off x="15735140" y="480764"/>
            <a:ext cx="2471034" cy="3624183"/>
          </a:xfrm>
          <a:custGeom>
            <a:avLst/>
            <a:gdLst/>
            <a:ahLst/>
            <a:cxnLst/>
            <a:rect l="l" t="t" r="r" b="b"/>
            <a:pathLst>
              <a:path w="2471034" h="3624183">
                <a:moveTo>
                  <a:pt x="2471033" y="0"/>
                </a:moveTo>
                <a:lnTo>
                  <a:pt x="0" y="0"/>
                </a:lnTo>
                <a:lnTo>
                  <a:pt x="0" y="3624183"/>
                </a:lnTo>
                <a:lnTo>
                  <a:pt x="2471033" y="3624183"/>
                </a:lnTo>
                <a:lnTo>
                  <a:pt x="247103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TextBox 12"/>
          <p:cNvSpPr txBox="1"/>
          <p:nvPr/>
        </p:nvSpPr>
        <p:spPr>
          <a:xfrm>
            <a:off x="3108426" y="2170678"/>
            <a:ext cx="13862231" cy="5525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8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miko TH"/>
                <a:cs typeface="Amiko TH"/>
              </a:rPr>
              <a:t>1. </a:t>
            </a:r>
            <a:r>
              <a:rPr lang="en-US" sz="4800" dirty="0" err="1">
                <a:solidFill>
                  <a:srgbClr val="000000"/>
                </a:solidFill>
                <a:latin typeface="Amiko TH"/>
                <a:cs typeface="Amiko TH"/>
              </a:rPr>
              <a:t>ขอบเขตของงาน</a:t>
            </a:r>
            <a:r>
              <a:rPr lang="en-US" sz="4800" dirty="0">
                <a:solidFill>
                  <a:srgbClr val="000000"/>
                </a:solidFill>
                <a:latin typeface="Amiko TH"/>
                <a:cs typeface="Amiko TH"/>
              </a:rPr>
              <a:t> (TOR) </a:t>
            </a:r>
            <a:r>
              <a:rPr lang="en-US" sz="4800" dirty="0" err="1">
                <a:solidFill>
                  <a:srgbClr val="000000"/>
                </a:solidFill>
                <a:latin typeface="Amiko TH"/>
                <a:cs typeface="Amiko TH"/>
              </a:rPr>
              <a:t>จ้างเหมาเจ้าหน้าที่ฯ</a:t>
            </a:r>
            <a:r>
              <a:rPr lang="en-US" sz="4800" dirty="0">
                <a:solidFill>
                  <a:srgbClr val="000000"/>
                </a:solidFill>
                <a:latin typeface="Amiko TH"/>
                <a:cs typeface="Amiko TH"/>
              </a:rPr>
              <a:t>  </a:t>
            </a:r>
            <a:r>
              <a:rPr lang="th-TH" sz="4800" dirty="0">
                <a:solidFill>
                  <a:srgbClr val="000000"/>
                </a:solidFill>
                <a:latin typeface="Amiko TH"/>
                <a:cs typeface="Amiko TH"/>
              </a:rPr>
              <a:t>ไม่สามารถเบิกค่า</a:t>
            </a:r>
            <a:r>
              <a:rPr lang="en-US" sz="4800" dirty="0" err="1">
                <a:solidFill>
                  <a:srgbClr val="000000"/>
                </a:solidFill>
                <a:latin typeface="Amiko TH"/>
                <a:cs typeface="Amiko TH"/>
              </a:rPr>
              <a:t>ทำงานล่วงเวลาได้</a:t>
            </a:r>
            <a:endParaRPr lang="en-US" sz="4800" dirty="0">
              <a:solidFill>
                <a:srgbClr val="000000"/>
              </a:solidFill>
              <a:latin typeface="Amiko TH"/>
              <a:cs typeface="Amiko TH"/>
            </a:endParaRPr>
          </a:p>
          <a:p>
            <a:pPr algn="l">
              <a:lnSpc>
                <a:spcPts val="6208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miko TH"/>
                <a:cs typeface="Amiko TH"/>
              </a:rPr>
              <a:t>2. รายละเอียดขอบเขตของงานบางโครงการระบุขอบเขตงานไม่ครอบคลุมสาระสำคัญ </a:t>
            </a:r>
            <a:r>
              <a:rPr lang="en-US" sz="4800" dirty="0" err="1">
                <a:solidFill>
                  <a:srgbClr val="000000"/>
                </a:solidFill>
                <a:latin typeface="Amiko TH"/>
                <a:cs typeface="Amiko TH"/>
              </a:rPr>
              <a:t>ทำให้ไม่ทราบถึงความเหมาะสมของงบประมาณต่อเนื้องาน</a:t>
            </a:r>
            <a:endParaRPr lang="en-US" sz="4800" dirty="0">
              <a:solidFill>
                <a:srgbClr val="000000"/>
              </a:solidFill>
              <a:latin typeface="Amiko TH"/>
              <a:cs typeface="Amiko TH"/>
            </a:endParaRPr>
          </a:p>
          <a:p>
            <a:pPr algn="l">
              <a:lnSpc>
                <a:spcPts val="6208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miko TH"/>
                <a:cs typeface="Amiko TH"/>
              </a:rPr>
              <a:t>3. </a:t>
            </a:r>
            <a:r>
              <a:rPr lang="en-US" sz="4800" dirty="0" err="1">
                <a:solidFill>
                  <a:srgbClr val="000000"/>
                </a:solidFill>
                <a:latin typeface="Amiko TH"/>
                <a:cs typeface="Amiko TH"/>
              </a:rPr>
              <a:t>หลักฐานประกอบการเบิกจ่ายโครงการจ้างเหมาพนักงาน</a:t>
            </a:r>
            <a:r>
              <a:rPr lang="en-US" sz="4800" dirty="0">
                <a:solidFill>
                  <a:srgbClr val="000000"/>
                </a:solidFill>
                <a:latin typeface="Amiko TH"/>
                <a:cs typeface="Amiko TH"/>
              </a:rPr>
              <a:t>/</a:t>
            </a:r>
            <a:r>
              <a:rPr lang="en-US" sz="4800" dirty="0" err="1">
                <a:solidFill>
                  <a:srgbClr val="000000"/>
                </a:solidFill>
                <a:latin typeface="Amiko TH"/>
                <a:cs typeface="Amiko TH"/>
              </a:rPr>
              <a:t>เจ้าหน้าที่รายเดือน</a:t>
            </a:r>
            <a:r>
              <a:rPr lang="en-US" sz="4800" dirty="0">
                <a:solidFill>
                  <a:srgbClr val="000000"/>
                </a:solidFill>
                <a:latin typeface="Amiko TH"/>
                <a:cs typeface="Amiko TH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miko TH"/>
                <a:cs typeface="Amiko TH"/>
              </a:rPr>
              <a:t>มีการระบุวันที่ไม่สอดคล้องตามข้อเท็จจริง</a:t>
            </a:r>
            <a:endParaRPr lang="en-US" sz="4800" dirty="0">
              <a:solidFill>
                <a:srgbClr val="000000"/>
              </a:solidFill>
              <a:latin typeface="Amiko TH"/>
              <a:cs typeface="Amiko TH"/>
            </a:endParaRPr>
          </a:p>
          <a:p>
            <a:pPr algn="l">
              <a:lnSpc>
                <a:spcPts val="6208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miko TH"/>
                <a:cs typeface="Amiko TH"/>
              </a:rPr>
              <a:t>4. ใบส่งมอบงานจ้างไม่สอดคล้องและคลาดเคลื่อนกับข้อเท็จจริงกับผลงานจ้างเหมา</a:t>
            </a:r>
          </a:p>
          <a:p>
            <a:pPr algn="l">
              <a:lnSpc>
                <a:spcPts val="6208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miko TH"/>
                <a:cs typeface="Amiko TH"/>
              </a:rPr>
              <a:t>5. </a:t>
            </a:r>
            <a:r>
              <a:rPr lang="en-US" sz="4800" dirty="0" err="1">
                <a:solidFill>
                  <a:srgbClr val="000000"/>
                </a:solidFill>
                <a:latin typeface="Amiko TH"/>
                <a:cs typeface="Amiko TH"/>
              </a:rPr>
              <a:t>การตรวจรับพัสดุไม่สอดคล้องตามรายละเอียดของขอบเขตงาน</a:t>
            </a:r>
            <a:r>
              <a:rPr lang="en-US" sz="4800" dirty="0">
                <a:solidFill>
                  <a:srgbClr val="000000"/>
                </a:solidFill>
                <a:latin typeface="Amiko TH"/>
                <a:cs typeface="Amiko TH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9429617">
            <a:off x="-1058415" y="-513042"/>
            <a:ext cx="6819421" cy="2075052"/>
          </a:xfrm>
          <a:custGeom>
            <a:avLst/>
            <a:gdLst/>
            <a:ahLst/>
            <a:cxnLst/>
            <a:rect l="l" t="t" r="r" b="b"/>
            <a:pathLst>
              <a:path w="6819421" h="2075052">
                <a:moveTo>
                  <a:pt x="0" y="0"/>
                </a:moveTo>
                <a:lnTo>
                  <a:pt x="6819421" y="0"/>
                </a:lnTo>
                <a:lnTo>
                  <a:pt x="6819421" y="2075053"/>
                </a:lnTo>
                <a:lnTo>
                  <a:pt x="0" y="2075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-1154782">
            <a:off x="12858809" y="8823706"/>
            <a:ext cx="6819421" cy="2075052"/>
          </a:xfrm>
          <a:custGeom>
            <a:avLst/>
            <a:gdLst/>
            <a:ahLst/>
            <a:cxnLst/>
            <a:rect l="l" t="t" r="r" b="b"/>
            <a:pathLst>
              <a:path w="6819421" h="2075052">
                <a:moveTo>
                  <a:pt x="0" y="0"/>
                </a:moveTo>
                <a:lnTo>
                  <a:pt x="6819421" y="0"/>
                </a:lnTo>
                <a:lnTo>
                  <a:pt x="6819421" y="2075052"/>
                </a:lnTo>
                <a:lnTo>
                  <a:pt x="0" y="2075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4302287">
            <a:off x="-2236077" y="-6225102"/>
            <a:ext cx="7193183" cy="7786937"/>
          </a:xfrm>
          <a:custGeom>
            <a:avLst/>
            <a:gdLst/>
            <a:ahLst/>
            <a:cxnLst/>
            <a:rect l="l" t="t" r="r" b="b"/>
            <a:pathLst>
              <a:path w="7193183" h="7786937">
                <a:moveTo>
                  <a:pt x="0" y="0"/>
                </a:moveTo>
                <a:lnTo>
                  <a:pt x="7193183" y="0"/>
                </a:lnTo>
                <a:lnTo>
                  <a:pt x="7193183" y="7786937"/>
                </a:lnTo>
                <a:lnTo>
                  <a:pt x="0" y="77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9326555" flipH="1" flipV="1">
            <a:off x="14217574" y="8754688"/>
            <a:ext cx="7193183" cy="7786937"/>
          </a:xfrm>
          <a:custGeom>
            <a:avLst/>
            <a:gdLst/>
            <a:ahLst/>
            <a:cxnLst/>
            <a:rect l="l" t="t" r="r" b="b"/>
            <a:pathLst>
              <a:path w="7193183" h="7786937">
                <a:moveTo>
                  <a:pt x="7193183" y="7786938"/>
                </a:moveTo>
                <a:lnTo>
                  <a:pt x="0" y="7786938"/>
                </a:lnTo>
                <a:lnTo>
                  <a:pt x="0" y="0"/>
                </a:lnTo>
                <a:lnTo>
                  <a:pt x="7193183" y="0"/>
                </a:lnTo>
                <a:lnTo>
                  <a:pt x="7193183" y="778693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1124514">
            <a:off x="16973972" y="6734239"/>
            <a:ext cx="2187300" cy="4971136"/>
          </a:xfrm>
          <a:custGeom>
            <a:avLst/>
            <a:gdLst/>
            <a:ahLst/>
            <a:cxnLst/>
            <a:rect l="l" t="t" r="r" b="b"/>
            <a:pathLst>
              <a:path w="2187300" h="4971136">
                <a:moveTo>
                  <a:pt x="0" y="0"/>
                </a:moveTo>
                <a:lnTo>
                  <a:pt x="2187300" y="0"/>
                </a:lnTo>
                <a:lnTo>
                  <a:pt x="2187300" y="4971136"/>
                </a:lnTo>
                <a:lnTo>
                  <a:pt x="0" y="4971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rot="-9805870">
            <a:off x="-1093650" y="-445222"/>
            <a:ext cx="2187300" cy="4971136"/>
          </a:xfrm>
          <a:custGeom>
            <a:avLst/>
            <a:gdLst/>
            <a:ahLst/>
            <a:cxnLst/>
            <a:rect l="l" t="t" r="r" b="b"/>
            <a:pathLst>
              <a:path w="2187300" h="4971136">
                <a:moveTo>
                  <a:pt x="0" y="0"/>
                </a:moveTo>
                <a:lnTo>
                  <a:pt x="2187300" y="0"/>
                </a:lnTo>
                <a:lnTo>
                  <a:pt x="2187300" y="4971136"/>
                </a:lnTo>
                <a:lnTo>
                  <a:pt x="0" y="4971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>
            <a:off x="428432" y="7027783"/>
            <a:ext cx="2471034" cy="3624183"/>
          </a:xfrm>
          <a:custGeom>
            <a:avLst/>
            <a:gdLst/>
            <a:ahLst/>
            <a:cxnLst/>
            <a:rect l="l" t="t" r="r" b="b"/>
            <a:pathLst>
              <a:path w="2471034" h="3624183">
                <a:moveTo>
                  <a:pt x="0" y="0"/>
                </a:moveTo>
                <a:lnTo>
                  <a:pt x="2471033" y="0"/>
                </a:lnTo>
                <a:lnTo>
                  <a:pt x="2471033" y="3624183"/>
                </a:lnTo>
                <a:lnTo>
                  <a:pt x="0" y="3624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2627434" y="373476"/>
            <a:ext cx="13605902" cy="1666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9"/>
              </a:lnSpc>
            </a:pPr>
            <a:r>
              <a:rPr lang="en-US" sz="9999">
                <a:solidFill>
                  <a:srgbClr val="50483A"/>
                </a:solidFill>
                <a:cs typeface="Amiko TH"/>
              </a:rPr>
              <a:t>ประเด็นที่ตรวจพบ</a:t>
            </a:r>
          </a:p>
        </p:txBody>
      </p:sp>
      <p:sp>
        <p:nvSpPr>
          <p:cNvPr id="11" name="Freeform 11"/>
          <p:cNvSpPr/>
          <p:nvPr/>
        </p:nvSpPr>
        <p:spPr>
          <a:xfrm rot="-964286" flipH="1">
            <a:off x="15735140" y="480764"/>
            <a:ext cx="2471034" cy="3624183"/>
          </a:xfrm>
          <a:custGeom>
            <a:avLst/>
            <a:gdLst/>
            <a:ahLst/>
            <a:cxnLst/>
            <a:rect l="l" t="t" r="r" b="b"/>
            <a:pathLst>
              <a:path w="2471034" h="3624183">
                <a:moveTo>
                  <a:pt x="2471033" y="0"/>
                </a:moveTo>
                <a:lnTo>
                  <a:pt x="0" y="0"/>
                </a:lnTo>
                <a:lnTo>
                  <a:pt x="0" y="3624183"/>
                </a:lnTo>
                <a:lnTo>
                  <a:pt x="2471033" y="3624183"/>
                </a:lnTo>
                <a:lnTo>
                  <a:pt x="247103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TextBox 12"/>
          <p:cNvSpPr txBox="1"/>
          <p:nvPr/>
        </p:nvSpPr>
        <p:spPr>
          <a:xfrm>
            <a:off x="1994258" y="2161153"/>
            <a:ext cx="14976398" cy="427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07"/>
              </a:lnSpc>
            </a:pPr>
            <a:r>
              <a:rPr lang="en-US" sz="4791">
                <a:solidFill>
                  <a:srgbClr val="000000"/>
                </a:solidFill>
                <a:cs typeface="Amiko TH"/>
              </a:rPr>
              <a:t>การเบิกจ่ายของโครงการวิจัย ที่เบิกเงินจากคณะโดยใบสำคัญรับเงิน</a:t>
            </a:r>
          </a:p>
          <a:p>
            <a:pPr algn="l">
              <a:lnSpc>
                <a:spcPts val="6707"/>
              </a:lnSpc>
            </a:pPr>
            <a:r>
              <a:rPr lang="en-US" sz="4791">
                <a:solidFill>
                  <a:srgbClr val="000000"/>
                </a:solidFill>
                <a:latin typeface="Amiko TH"/>
                <a:cs typeface="Amiko TH"/>
              </a:rPr>
              <a:t>1. หลักฐานเบิกจ่ายทุกรายการไม่ได้ประทับตรา “จ่ายเงินแล้ว” ซึ่งไม่เป็นไปตามที่ระเบียบ</a:t>
            </a:r>
          </a:p>
          <a:p>
            <a:pPr algn="l">
              <a:lnSpc>
                <a:spcPts val="6707"/>
              </a:lnSpc>
            </a:pPr>
            <a:r>
              <a:rPr lang="en-US" sz="4791">
                <a:solidFill>
                  <a:srgbClr val="000000"/>
                </a:solidFill>
                <a:latin typeface="Amiko TH"/>
                <a:cs typeface="Amiko TH"/>
              </a:rPr>
              <a:t>กระทรวงการคลัง ว่าด้วยการเบิกเงินจากคลัง การรับเงิน การจ่ายเงิน การเก็บรักษาเงิน และการนำเงินส่งคลัง พ.ศ. 2562 ข้อ 42 กำหนดไว้</a:t>
            </a:r>
          </a:p>
          <a:p>
            <a:pPr algn="l">
              <a:lnSpc>
                <a:spcPts val="6707"/>
              </a:lnSpc>
              <a:spcBef>
                <a:spcPct val="0"/>
              </a:spcBef>
            </a:pPr>
            <a:r>
              <a:rPr lang="en-US" sz="4791">
                <a:solidFill>
                  <a:srgbClr val="000000"/>
                </a:solidFill>
                <a:latin typeface="Amiko TH"/>
                <a:cs typeface="Amiko TH"/>
              </a:rPr>
              <a:t>2. เอกสารหลักฐานประกอบการเบิกจ่ายเงินกรณีจ้างเหมาส่วนใหญ่ไม่ลงวันที่ เดือน ปี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08426" y="7200058"/>
            <a:ext cx="13862231" cy="181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08"/>
              </a:lnSpc>
              <a:spcBef>
                <a:spcPct val="0"/>
              </a:spcBef>
            </a:pPr>
            <a:r>
              <a:rPr lang="en-US" sz="4934" dirty="0" err="1">
                <a:solidFill>
                  <a:srgbClr val="FF3131"/>
                </a:solidFill>
                <a:cs typeface="Amiko TH"/>
              </a:rPr>
              <a:t>กำหนดแนวทางกับหน่วยวิจัย</a:t>
            </a:r>
            <a:r>
              <a:rPr lang="en-US" sz="4934" dirty="0">
                <a:solidFill>
                  <a:srgbClr val="FF3131"/>
                </a:solidFill>
                <a:cs typeface="Amiko TH"/>
              </a:rPr>
              <a:t> </a:t>
            </a:r>
            <a:r>
              <a:rPr lang="en-US" sz="4934" dirty="0" err="1">
                <a:solidFill>
                  <a:srgbClr val="FF3131"/>
                </a:solidFill>
                <a:cs typeface="Amiko TH"/>
              </a:rPr>
              <a:t>โดยการส่งความก้าวหน้าของงานให้ส่งเอกสารประกอบการจ่าย</a:t>
            </a:r>
            <a:r>
              <a:rPr lang="en-US" sz="4934" dirty="0">
                <a:solidFill>
                  <a:srgbClr val="FF3131"/>
                </a:solidFill>
                <a:cs typeface="Amiko TH"/>
              </a:rPr>
              <a:t> </a:t>
            </a:r>
            <a:r>
              <a:rPr lang="en-US" sz="4934" dirty="0" err="1">
                <a:solidFill>
                  <a:srgbClr val="FF3131"/>
                </a:solidFill>
                <a:cs typeface="Amiko TH"/>
              </a:rPr>
              <a:t>ให้หน่วยการเงินช่วยตรวจสอบและประทับตราจ่ายแล้ว</a:t>
            </a:r>
            <a:r>
              <a:rPr lang="en-US" sz="4934" dirty="0">
                <a:solidFill>
                  <a:srgbClr val="FF3131"/>
                </a:solidFill>
                <a:cs typeface="Amiko TH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385680" y="405303"/>
            <a:ext cx="17516640" cy="9528773"/>
            <a:chOff x="0" y="0"/>
            <a:chExt cx="4613436" cy="25096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13436" cy="2509636"/>
            </a:xfrm>
            <a:custGeom>
              <a:avLst/>
              <a:gdLst/>
              <a:ahLst/>
              <a:cxnLst/>
              <a:rect l="l" t="t" r="r" b="b"/>
              <a:pathLst>
                <a:path w="4613436" h="2509636">
                  <a:moveTo>
                    <a:pt x="27402" y="0"/>
                  </a:moveTo>
                  <a:lnTo>
                    <a:pt x="4586033" y="0"/>
                  </a:lnTo>
                  <a:cubicBezTo>
                    <a:pt x="4601167" y="0"/>
                    <a:pt x="4613436" y="12269"/>
                    <a:pt x="4613436" y="27402"/>
                  </a:cubicBezTo>
                  <a:lnTo>
                    <a:pt x="4613436" y="2482233"/>
                  </a:lnTo>
                  <a:cubicBezTo>
                    <a:pt x="4613436" y="2497367"/>
                    <a:pt x="4601167" y="2509636"/>
                    <a:pt x="4586033" y="2509636"/>
                  </a:cubicBezTo>
                  <a:lnTo>
                    <a:pt x="27402" y="2509636"/>
                  </a:lnTo>
                  <a:cubicBezTo>
                    <a:pt x="20135" y="2509636"/>
                    <a:pt x="13165" y="2506749"/>
                    <a:pt x="8026" y="2501610"/>
                  </a:cubicBezTo>
                  <a:cubicBezTo>
                    <a:pt x="2887" y="2496471"/>
                    <a:pt x="0" y="2489501"/>
                    <a:pt x="0" y="2482233"/>
                  </a:cubicBezTo>
                  <a:lnTo>
                    <a:pt x="0" y="27402"/>
                  </a:lnTo>
                  <a:cubicBezTo>
                    <a:pt x="0" y="12269"/>
                    <a:pt x="12269" y="0"/>
                    <a:pt x="27402" y="0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52400"/>
              <a:ext cx="4613436" cy="2662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5680" y="436115"/>
            <a:ext cx="17473831" cy="9462936"/>
            <a:chOff x="0" y="0"/>
            <a:chExt cx="23298442" cy="12617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74950" cy="12617248"/>
            </a:xfrm>
            <a:custGeom>
              <a:avLst/>
              <a:gdLst/>
              <a:ahLst/>
              <a:cxnLst/>
              <a:rect l="l" t="t" r="r" b="b"/>
              <a:pathLst>
                <a:path w="9774950" h="12617248">
                  <a:moveTo>
                    <a:pt x="0" y="0"/>
                  </a:moveTo>
                  <a:lnTo>
                    <a:pt x="9774950" y="0"/>
                  </a:lnTo>
                  <a:lnTo>
                    <a:pt x="9774950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12687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9093946" y="0"/>
              <a:ext cx="9774950" cy="12617248"/>
            </a:xfrm>
            <a:custGeom>
              <a:avLst/>
              <a:gdLst/>
              <a:ahLst/>
              <a:cxnLst/>
              <a:rect l="l" t="t" r="r" b="b"/>
              <a:pathLst>
                <a:path w="9774950" h="12617248">
                  <a:moveTo>
                    <a:pt x="0" y="0"/>
                  </a:moveTo>
                  <a:lnTo>
                    <a:pt x="9774950" y="0"/>
                  </a:lnTo>
                  <a:lnTo>
                    <a:pt x="9774950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12687"/>
              </a:stretch>
            </a:blip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Freeform 9"/>
            <p:cNvSpPr/>
            <p:nvPr/>
          </p:nvSpPr>
          <p:spPr>
            <a:xfrm>
              <a:off x="19097496" y="0"/>
              <a:ext cx="4200946" cy="12617248"/>
            </a:xfrm>
            <a:custGeom>
              <a:avLst/>
              <a:gdLst/>
              <a:ahLst/>
              <a:cxnLst/>
              <a:rect l="l" t="t" r="r" b="b"/>
              <a:pathLst>
                <a:path w="4200946" h="12617248">
                  <a:moveTo>
                    <a:pt x="0" y="0"/>
                  </a:moveTo>
                  <a:lnTo>
                    <a:pt x="4200946" y="0"/>
                  </a:lnTo>
                  <a:lnTo>
                    <a:pt x="4200946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32684" b="-12687"/>
              </a:stretch>
            </a:blip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52131" y="4928465"/>
            <a:ext cx="7150873" cy="500561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542931" y="1031012"/>
            <a:ext cx="11202138" cy="2327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7"/>
              </a:lnSpc>
            </a:pPr>
            <a:r>
              <a:rPr lang="en-US" sz="10005">
                <a:solidFill>
                  <a:srgbClr val="000000"/>
                </a:solidFill>
                <a:cs typeface="Mommi"/>
              </a:rPr>
              <a:t>ขอจบการนำเสนอ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33802" y="3116414"/>
            <a:ext cx="10020395" cy="216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95"/>
              </a:lnSpc>
            </a:pPr>
            <a:r>
              <a:rPr lang="en-US" sz="12639">
                <a:solidFill>
                  <a:srgbClr val="000000"/>
                </a:solidFill>
                <a:latin typeface="Gochi Han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428489" y="404892"/>
            <a:ext cx="17516640" cy="9528773"/>
            <a:chOff x="0" y="0"/>
            <a:chExt cx="4613436" cy="25096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13436" cy="2509636"/>
            </a:xfrm>
            <a:custGeom>
              <a:avLst/>
              <a:gdLst/>
              <a:ahLst/>
              <a:cxnLst/>
              <a:rect l="l" t="t" r="r" b="b"/>
              <a:pathLst>
                <a:path w="4613436" h="2509636">
                  <a:moveTo>
                    <a:pt x="27402" y="0"/>
                  </a:moveTo>
                  <a:lnTo>
                    <a:pt x="4586033" y="0"/>
                  </a:lnTo>
                  <a:cubicBezTo>
                    <a:pt x="4601167" y="0"/>
                    <a:pt x="4613436" y="12269"/>
                    <a:pt x="4613436" y="27402"/>
                  </a:cubicBezTo>
                  <a:lnTo>
                    <a:pt x="4613436" y="2482233"/>
                  </a:lnTo>
                  <a:cubicBezTo>
                    <a:pt x="4613436" y="2497367"/>
                    <a:pt x="4601167" y="2509636"/>
                    <a:pt x="4586033" y="2509636"/>
                  </a:cubicBezTo>
                  <a:lnTo>
                    <a:pt x="27402" y="2509636"/>
                  </a:lnTo>
                  <a:cubicBezTo>
                    <a:pt x="20135" y="2509636"/>
                    <a:pt x="13165" y="2506749"/>
                    <a:pt x="8026" y="2501610"/>
                  </a:cubicBezTo>
                  <a:cubicBezTo>
                    <a:pt x="2887" y="2496471"/>
                    <a:pt x="0" y="2489501"/>
                    <a:pt x="0" y="2482233"/>
                  </a:cubicBezTo>
                  <a:lnTo>
                    <a:pt x="0" y="27402"/>
                  </a:lnTo>
                  <a:cubicBezTo>
                    <a:pt x="0" y="12269"/>
                    <a:pt x="12269" y="0"/>
                    <a:pt x="27402" y="0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0"/>
              <a:ext cx="4613436" cy="270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5680" y="436115"/>
            <a:ext cx="17473831" cy="9462936"/>
            <a:chOff x="0" y="0"/>
            <a:chExt cx="23298442" cy="12617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74950" cy="12617248"/>
            </a:xfrm>
            <a:custGeom>
              <a:avLst/>
              <a:gdLst/>
              <a:ahLst/>
              <a:cxnLst/>
              <a:rect l="l" t="t" r="r" b="b"/>
              <a:pathLst>
                <a:path w="9774950" h="12617248">
                  <a:moveTo>
                    <a:pt x="0" y="0"/>
                  </a:moveTo>
                  <a:lnTo>
                    <a:pt x="9774950" y="0"/>
                  </a:lnTo>
                  <a:lnTo>
                    <a:pt x="9774950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12687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9093946" y="0"/>
              <a:ext cx="9774950" cy="12617248"/>
            </a:xfrm>
            <a:custGeom>
              <a:avLst/>
              <a:gdLst/>
              <a:ahLst/>
              <a:cxnLst/>
              <a:rect l="l" t="t" r="r" b="b"/>
              <a:pathLst>
                <a:path w="9774950" h="12617248">
                  <a:moveTo>
                    <a:pt x="0" y="0"/>
                  </a:moveTo>
                  <a:lnTo>
                    <a:pt x="9774950" y="0"/>
                  </a:lnTo>
                  <a:lnTo>
                    <a:pt x="9774950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12687"/>
              </a:stretch>
            </a:blip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Freeform 9"/>
            <p:cNvSpPr/>
            <p:nvPr/>
          </p:nvSpPr>
          <p:spPr>
            <a:xfrm>
              <a:off x="19097496" y="0"/>
              <a:ext cx="4200946" cy="12617248"/>
            </a:xfrm>
            <a:custGeom>
              <a:avLst/>
              <a:gdLst/>
              <a:ahLst/>
              <a:cxnLst/>
              <a:rect l="l" t="t" r="r" b="b"/>
              <a:pathLst>
                <a:path w="4200946" h="12617248">
                  <a:moveTo>
                    <a:pt x="0" y="0"/>
                  </a:moveTo>
                  <a:lnTo>
                    <a:pt x="4200946" y="0"/>
                  </a:lnTo>
                  <a:lnTo>
                    <a:pt x="4200946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32684" b="-12687"/>
              </a:stretch>
            </a:blip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115958" y="2462724"/>
            <a:ext cx="16230600" cy="0"/>
          </a:xfrm>
          <a:prstGeom prst="line">
            <a:avLst/>
          </a:prstGeom>
          <a:ln w="19050" cap="flat">
            <a:solidFill>
              <a:srgbClr val="92C6D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1" name="AutoShape 11"/>
          <p:cNvSpPr/>
          <p:nvPr/>
        </p:nvSpPr>
        <p:spPr>
          <a:xfrm>
            <a:off x="1028700" y="6506732"/>
            <a:ext cx="16230600" cy="0"/>
          </a:xfrm>
          <a:prstGeom prst="line">
            <a:avLst/>
          </a:prstGeom>
          <a:ln w="19050" cap="flat">
            <a:solidFill>
              <a:srgbClr val="92C6D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12" name="Group 12"/>
          <p:cNvGrpSpPr/>
          <p:nvPr/>
        </p:nvGrpSpPr>
        <p:grpSpPr>
          <a:xfrm>
            <a:off x="6260359" y="4292556"/>
            <a:ext cx="5767281" cy="4428352"/>
            <a:chOff x="0" y="0"/>
            <a:chExt cx="7689708" cy="5904469"/>
          </a:xfrm>
        </p:grpSpPr>
        <p:sp>
          <p:nvSpPr>
            <p:cNvPr id="13" name="AutoShape 13"/>
            <p:cNvSpPr/>
            <p:nvPr/>
          </p:nvSpPr>
          <p:spPr>
            <a:xfrm flipV="1">
              <a:off x="12700" y="0"/>
              <a:ext cx="0" cy="5904469"/>
            </a:xfrm>
            <a:prstGeom prst="line">
              <a:avLst/>
            </a:prstGeom>
            <a:ln w="25400" cap="flat">
              <a:solidFill>
                <a:srgbClr val="92C6D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AutoShape 14"/>
            <p:cNvSpPr/>
            <p:nvPr/>
          </p:nvSpPr>
          <p:spPr>
            <a:xfrm flipV="1">
              <a:off x="7677008" y="0"/>
              <a:ext cx="0" cy="5904469"/>
            </a:xfrm>
            <a:prstGeom prst="line">
              <a:avLst/>
            </a:prstGeom>
            <a:ln w="25400" cap="flat">
              <a:solidFill>
                <a:srgbClr val="92C6D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975832" y="3405262"/>
            <a:ext cx="968898" cy="1043228"/>
          </a:xfrm>
          <a:custGeom>
            <a:avLst/>
            <a:gdLst/>
            <a:ahLst/>
            <a:cxnLst/>
            <a:rect l="l" t="t" r="r" b="b"/>
            <a:pathLst>
              <a:path w="968898" h="1043228">
                <a:moveTo>
                  <a:pt x="0" y="0"/>
                </a:moveTo>
                <a:lnTo>
                  <a:pt x="968898" y="0"/>
                </a:lnTo>
                <a:lnTo>
                  <a:pt x="968898" y="1043228"/>
                </a:lnTo>
                <a:lnTo>
                  <a:pt x="0" y="10432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8753139" y="3479945"/>
            <a:ext cx="781722" cy="893861"/>
          </a:xfrm>
          <a:custGeom>
            <a:avLst/>
            <a:gdLst/>
            <a:ahLst/>
            <a:cxnLst/>
            <a:rect l="l" t="t" r="r" b="b"/>
            <a:pathLst>
              <a:path w="781722" h="893861">
                <a:moveTo>
                  <a:pt x="0" y="0"/>
                </a:moveTo>
                <a:lnTo>
                  <a:pt x="781722" y="0"/>
                </a:lnTo>
                <a:lnTo>
                  <a:pt x="781722" y="893861"/>
                </a:lnTo>
                <a:lnTo>
                  <a:pt x="0" y="8938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14480635" y="3579792"/>
            <a:ext cx="694168" cy="694168"/>
          </a:xfrm>
          <a:custGeom>
            <a:avLst/>
            <a:gdLst/>
            <a:ahLst/>
            <a:cxnLst/>
            <a:rect l="l" t="t" r="r" b="b"/>
            <a:pathLst>
              <a:path w="694168" h="694168">
                <a:moveTo>
                  <a:pt x="0" y="0"/>
                </a:moveTo>
                <a:lnTo>
                  <a:pt x="694168" y="0"/>
                </a:lnTo>
                <a:lnTo>
                  <a:pt x="694168" y="694168"/>
                </a:lnTo>
                <a:lnTo>
                  <a:pt x="0" y="694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>
            <a:off x="3003010" y="6668677"/>
            <a:ext cx="844028" cy="844028"/>
          </a:xfrm>
          <a:custGeom>
            <a:avLst/>
            <a:gdLst/>
            <a:ahLst/>
            <a:cxnLst/>
            <a:rect l="l" t="t" r="r" b="b"/>
            <a:pathLst>
              <a:path w="844028" h="844028">
                <a:moveTo>
                  <a:pt x="0" y="0"/>
                </a:moveTo>
                <a:lnTo>
                  <a:pt x="844028" y="0"/>
                </a:lnTo>
                <a:lnTo>
                  <a:pt x="844028" y="844027"/>
                </a:lnTo>
                <a:lnTo>
                  <a:pt x="0" y="8440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9" name="Freeform 19"/>
          <p:cNvSpPr/>
          <p:nvPr/>
        </p:nvSpPr>
        <p:spPr>
          <a:xfrm>
            <a:off x="14570062" y="6668677"/>
            <a:ext cx="689830" cy="694168"/>
          </a:xfrm>
          <a:custGeom>
            <a:avLst/>
            <a:gdLst/>
            <a:ahLst/>
            <a:cxnLst/>
            <a:rect l="l" t="t" r="r" b="b"/>
            <a:pathLst>
              <a:path w="689830" h="694168">
                <a:moveTo>
                  <a:pt x="0" y="0"/>
                </a:moveTo>
                <a:lnTo>
                  <a:pt x="689830" y="0"/>
                </a:lnTo>
                <a:lnTo>
                  <a:pt x="689830" y="694168"/>
                </a:lnTo>
                <a:lnTo>
                  <a:pt x="0" y="6941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0" name="Freeform 20"/>
          <p:cNvSpPr/>
          <p:nvPr/>
        </p:nvSpPr>
        <p:spPr>
          <a:xfrm>
            <a:off x="8695987" y="6778210"/>
            <a:ext cx="838874" cy="694168"/>
          </a:xfrm>
          <a:custGeom>
            <a:avLst/>
            <a:gdLst/>
            <a:ahLst/>
            <a:cxnLst/>
            <a:rect l="l" t="t" r="r" b="b"/>
            <a:pathLst>
              <a:path w="838874" h="694168">
                <a:moveTo>
                  <a:pt x="0" y="0"/>
                </a:moveTo>
                <a:lnTo>
                  <a:pt x="838874" y="0"/>
                </a:lnTo>
                <a:lnTo>
                  <a:pt x="838874" y="694168"/>
                </a:lnTo>
                <a:lnTo>
                  <a:pt x="0" y="6941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1" name="TextBox 21"/>
          <p:cNvSpPr txBox="1"/>
          <p:nvPr/>
        </p:nvSpPr>
        <p:spPr>
          <a:xfrm>
            <a:off x="4711562" y="1005425"/>
            <a:ext cx="9165249" cy="123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 err="1">
                <a:solidFill>
                  <a:srgbClr val="000000"/>
                </a:solidFill>
                <a:cs typeface="Mommi"/>
              </a:rPr>
              <a:t>ข้อสังเกต</a:t>
            </a:r>
            <a:endParaRPr lang="en-US" sz="7200" dirty="0">
              <a:solidFill>
                <a:srgbClr val="000000"/>
              </a:solidFill>
              <a:cs typeface="Mommi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02105" y="4571610"/>
            <a:ext cx="4645837" cy="138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3C89C9"/>
                </a:solidFill>
                <a:cs typeface="Mommi"/>
              </a:rPr>
              <a:t>รายละเอียดของงบประมาณโครงการ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821081" y="4571610"/>
            <a:ext cx="4645837" cy="138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C89C9"/>
                </a:solidFill>
                <a:cs typeface="Mommi"/>
              </a:rPr>
              <a:t>ความคุ้มค่าของงาน</a:t>
            </a:r>
          </a:p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3C89C9"/>
                </a:solidFill>
                <a:cs typeface="Mommi"/>
              </a:rPr>
              <a:t>ที่ได้รับ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2135" y="7534307"/>
            <a:ext cx="5342373" cy="188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3C89C9"/>
                </a:solidFill>
                <a:latin typeface="Mommi"/>
                <a:cs typeface="Mommi"/>
              </a:rPr>
              <a:t>ค่าใช้จ่ายที่เบิกตรง (ไม่ผ่านการจัดจ้าง) เช่น ค่าตอบแทนวิทยากร ค่าตอบแทนล่วงเวลา ค่าอาหาร ค่าวัสดุอุปกรณ์ในการจัดกิจกรรม เป็นต้น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908340" y="7534307"/>
            <a:ext cx="4645837" cy="188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3131"/>
                </a:solidFill>
                <a:latin typeface="Mommi"/>
                <a:cs typeface="Mommi"/>
              </a:rPr>
              <a:t>ค่าใช้จ่ายที่ต้องจ้างเหมา (ผ่านจัดจ้าง) เช่น ค่าจ้างหมาบริการต่างๆ จ้างเหมาประสานงาน จ้างเหมาดำเนินงาน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92059" y="7315240"/>
            <a:ext cx="4645837" cy="232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CB6CE6"/>
                </a:solidFill>
                <a:latin typeface="Mommi"/>
                <a:cs typeface="Mommi"/>
              </a:rPr>
              <a:t>TOR ขอบเขตของงาน ต้องครอบคลุมสาระสำคัญ เช่น ระบุจำนวนเอกสารประกอบการอบรม /จำนวนรถตู้ /สถานที่ไป-กลับ /จำนวนอาหาร /อาหารว่าง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504800" y="4571610"/>
            <a:ext cx="4645837" cy="138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C89C9"/>
                </a:solidFill>
                <a:cs typeface="Mommi"/>
              </a:rPr>
              <a:t>การตั้งงบประมาณ</a:t>
            </a:r>
          </a:p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3C89C9"/>
                </a:solidFill>
                <a:cs typeface="Mommi"/>
              </a:rPr>
              <a:t>ถูกต้อง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385680" y="405303"/>
            <a:ext cx="17516640" cy="9528773"/>
            <a:chOff x="0" y="0"/>
            <a:chExt cx="4613436" cy="25096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13436" cy="2509636"/>
            </a:xfrm>
            <a:custGeom>
              <a:avLst/>
              <a:gdLst/>
              <a:ahLst/>
              <a:cxnLst/>
              <a:rect l="l" t="t" r="r" b="b"/>
              <a:pathLst>
                <a:path w="4613436" h="2509636">
                  <a:moveTo>
                    <a:pt x="27402" y="0"/>
                  </a:moveTo>
                  <a:lnTo>
                    <a:pt x="4586033" y="0"/>
                  </a:lnTo>
                  <a:cubicBezTo>
                    <a:pt x="4601167" y="0"/>
                    <a:pt x="4613436" y="12269"/>
                    <a:pt x="4613436" y="27402"/>
                  </a:cubicBezTo>
                  <a:lnTo>
                    <a:pt x="4613436" y="2482233"/>
                  </a:lnTo>
                  <a:cubicBezTo>
                    <a:pt x="4613436" y="2497367"/>
                    <a:pt x="4601167" y="2509636"/>
                    <a:pt x="4586033" y="2509636"/>
                  </a:cubicBezTo>
                  <a:lnTo>
                    <a:pt x="27402" y="2509636"/>
                  </a:lnTo>
                  <a:cubicBezTo>
                    <a:pt x="20135" y="2509636"/>
                    <a:pt x="13165" y="2506749"/>
                    <a:pt x="8026" y="2501610"/>
                  </a:cubicBezTo>
                  <a:cubicBezTo>
                    <a:pt x="2887" y="2496471"/>
                    <a:pt x="0" y="2489501"/>
                    <a:pt x="0" y="2482233"/>
                  </a:cubicBezTo>
                  <a:lnTo>
                    <a:pt x="0" y="27402"/>
                  </a:lnTo>
                  <a:cubicBezTo>
                    <a:pt x="0" y="12269"/>
                    <a:pt x="12269" y="0"/>
                    <a:pt x="27402" y="0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52400"/>
              <a:ext cx="4613436" cy="2662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5680" y="436115"/>
            <a:ext cx="17473831" cy="9462936"/>
            <a:chOff x="0" y="0"/>
            <a:chExt cx="23298442" cy="12617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74950" cy="12617248"/>
            </a:xfrm>
            <a:custGeom>
              <a:avLst/>
              <a:gdLst/>
              <a:ahLst/>
              <a:cxnLst/>
              <a:rect l="l" t="t" r="r" b="b"/>
              <a:pathLst>
                <a:path w="9774950" h="12617248">
                  <a:moveTo>
                    <a:pt x="0" y="0"/>
                  </a:moveTo>
                  <a:lnTo>
                    <a:pt x="9774950" y="0"/>
                  </a:lnTo>
                  <a:lnTo>
                    <a:pt x="9774950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12687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9093946" y="0"/>
              <a:ext cx="9774950" cy="12617248"/>
            </a:xfrm>
            <a:custGeom>
              <a:avLst/>
              <a:gdLst/>
              <a:ahLst/>
              <a:cxnLst/>
              <a:rect l="l" t="t" r="r" b="b"/>
              <a:pathLst>
                <a:path w="9774950" h="12617248">
                  <a:moveTo>
                    <a:pt x="0" y="0"/>
                  </a:moveTo>
                  <a:lnTo>
                    <a:pt x="9774950" y="0"/>
                  </a:lnTo>
                  <a:lnTo>
                    <a:pt x="9774950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12687"/>
              </a:stretch>
            </a:blip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Freeform 9"/>
            <p:cNvSpPr/>
            <p:nvPr/>
          </p:nvSpPr>
          <p:spPr>
            <a:xfrm>
              <a:off x="19097496" y="0"/>
              <a:ext cx="4200946" cy="12617248"/>
            </a:xfrm>
            <a:custGeom>
              <a:avLst/>
              <a:gdLst/>
              <a:ahLst/>
              <a:cxnLst/>
              <a:rect l="l" t="t" r="r" b="b"/>
              <a:pathLst>
                <a:path w="4200946" h="12617248">
                  <a:moveTo>
                    <a:pt x="0" y="0"/>
                  </a:moveTo>
                  <a:lnTo>
                    <a:pt x="4200946" y="0"/>
                  </a:lnTo>
                  <a:lnTo>
                    <a:pt x="4200946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32684" b="-12687"/>
              </a:stretch>
            </a:blip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117822" y="3162300"/>
            <a:ext cx="16230600" cy="0"/>
          </a:xfrm>
          <a:prstGeom prst="line">
            <a:avLst/>
          </a:prstGeom>
          <a:ln w="19050" cap="flat">
            <a:solidFill>
              <a:srgbClr val="92C6D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0308" y="3878014"/>
            <a:ext cx="7773692" cy="497516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708283" y="3576197"/>
            <a:ext cx="7415268" cy="1689016"/>
            <a:chOff x="0" y="0"/>
            <a:chExt cx="5017572" cy="11428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017572" cy="1142880"/>
            </a:xfrm>
            <a:custGeom>
              <a:avLst/>
              <a:gdLst/>
              <a:ahLst/>
              <a:cxnLst/>
              <a:rect l="l" t="t" r="r" b="b"/>
              <a:pathLst>
                <a:path w="5017572" h="1142880">
                  <a:moveTo>
                    <a:pt x="44894" y="0"/>
                  </a:moveTo>
                  <a:lnTo>
                    <a:pt x="4972678" y="0"/>
                  </a:lnTo>
                  <a:cubicBezTo>
                    <a:pt x="4984585" y="0"/>
                    <a:pt x="4996004" y="4730"/>
                    <a:pt x="5004423" y="13149"/>
                  </a:cubicBezTo>
                  <a:cubicBezTo>
                    <a:pt x="5012842" y="21569"/>
                    <a:pt x="5017572" y="32988"/>
                    <a:pt x="5017572" y="44894"/>
                  </a:cubicBezTo>
                  <a:lnTo>
                    <a:pt x="5017572" y="1097985"/>
                  </a:lnTo>
                  <a:cubicBezTo>
                    <a:pt x="5017572" y="1122780"/>
                    <a:pt x="4997472" y="1142880"/>
                    <a:pt x="4972678" y="1142880"/>
                  </a:cubicBezTo>
                  <a:lnTo>
                    <a:pt x="44894" y="1142880"/>
                  </a:lnTo>
                  <a:cubicBezTo>
                    <a:pt x="32988" y="1142880"/>
                    <a:pt x="21569" y="1138150"/>
                    <a:pt x="13149" y="1129730"/>
                  </a:cubicBezTo>
                  <a:cubicBezTo>
                    <a:pt x="4730" y="1121311"/>
                    <a:pt x="0" y="1109892"/>
                    <a:pt x="0" y="1097985"/>
                  </a:cubicBezTo>
                  <a:lnTo>
                    <a:pt x="0" y="44894"/>
                  </a:lnTo>
                  <a:cubicBezTo>
                    <a:pt x="0" y="32988"/>
                    <a:pt x="4730" y="21569"/>
                    <a:pt x="13149" y="13149"/>
                  </a:cubicBezTo>
                  <a:cubicBezTo>
                    <a:pt x="21569" y="4730"/>
                    <a:pt x="32988" y="0"/>
                    <a:pt x="448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93D2F6">
                  <a:alpha val="8196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52400"/>
              <a:ext cx="5017572" cy="1295280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750778" y="3628795"/>
            <a:ext cx="7330278" cy="1583820"/>
            <a:chOff x="0" y="0"/>
            <a:chExt cx="4960063" cy="107169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60063" cy="1071698"/>
            </a:xfrm>
            <a:custGeom>
              <a:avLst/>
              <a:gdLst/>
              <a:ahLst/>
              <a:cxnLst/>
              <a:rect l="l" t="t" r="r" b="b"/>
              <a:pathLst>
                <a:path w="4960063" h="1071698">
                  <a:moveTo>
                    <a:pt x="38022" y="0"/>
                  </a:moveTo>
                  <a:lnTo>
                    <a:pt x="4922041" y="0"/>
                  </a:lnTo>
                  <a:cubicBezTo>
                    <a:pt x="4943040" y="0"/>
                    <a:pt x="4960063" y="17023"/>
                    <a:pt x="4960063" y="38022"/>
                  </a:cubicBezTo>
                  <a:lnTo>
                    <a:pt x="4960063" y="1033677"/>
                  </a:lnTo>
                  <a:cubicBezTo>
                    <a:pt x="4960063" y="1043761"/>
                    <a:pt x="4956057" y="1053432"/>
                    <a:pt x="4948927" y="1060562"/>
                  </a:cubicBezTo>
                  <a:cubicBezTo>
                    <a:pt x="4941796" y="1067693"/>
                    <a:pt x="4932125" y="1071698"/>
                    <a:pt x="4922041" y="1071698"/>
                  </a:cubicBezTo>
                  <a:lnTo>
                    <a:pt x="38022" y="1071698"/>
                  </a:lnTo>
                  <a:cubicBezTo>
                    <a:pt x="27938" y="1071698"/>
                    <a:pt x="18267" y="1067693"/>
                    <a:pt x="11136" y="1060562"/>
                  </a:cubicBezTo>
                  <a:cubicBezTo>
                    <a:pt x="4006" y="1053432"/>
                    <a:pt x="0" y="1043761"/>
                    <a:pt x="0" y="1033677"/>
                  </a:cubicBezTo>
                  <a:lnTo>
                    <a:pt x="0" y="38022"/>
                  </a:lnTo>
                  <a:cubicBezTo>
                    <a:pt x="0" y="27938"/>
                    <a:pt x="4006" y="18267"/>
                    <a:pt x="11136" y="11136"/>
                  </a:cubicBezTo>
                  <a:cubicBezTo>
                    <a:pt x="18267" y="4006"/>
                    <a:pt x="27938" y="0"/>
                    <a:pt x="38022" y="0"/>
                  </a:cubicBezTo>
                  <a:close/>
                </a:path>
              </a:pathLst>
            </a:custGeom>
            <a:solidFill>
              <a:srgbClr val="B5DFF6">
                <a:alpha val="21961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52400"/>
              <a:ext cx="4960063" cy="1224098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897907" y="4117367"/>
            <a:ext cx="606675" cy="60667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93D2F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76200"/>
              <a:ext cx="660400" cy="812800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708283" y="5436663"/>
            <a:ext cx="7415268" cy="1689016"/>
            <a:chOff x="0" y="0"/>
            <a:chExt cx="5017572" cy="11428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017572" cy="1142880"/>
            </a:xfrm>
            <a:custGeom>
              <a:avLst/>
              <a:gdLst/>
              <a:ahLst/>
              <a:cxnLst/>
              <a:rect l="l" t="t" r="r" b="b"/>
              <a:pathLst>
                <a:path w="5017572" h="1142880">
                  <a:moveTo>
                    <a:pt x="44894" y="0"/>
                  </a:moveTo>
                  <a:lnTo>
                    <a:pt x="4972678" y="0"/>
                  </a:lnTo>
                  <a:cubicBezTo>
                    <a:pt x="4984585" y="0"/>
                    <a:pt x="4996004" y="4730"/>
                    <a:pt x="5004423" y="13149"/>
                  </a:cubicBezTo>
                  <a:cubicBezTo>
                    <a:pt x="5012842" y="21569"/>
                    <a:pt x="5017572" y="32988"/>
                    <a:pt x="5017572" y="44894"/>
                  </a:cubicBezTo>
                  <a:lnTo>
                    <a:pt x="5017572" y="1097985"/>
                  </a:lnTo>
                  <a:cubicBezTo>
                    <a:pt x="5017572" y="1122780"/>
                    <a:pt x="4997472" y="1142880"/>
                    <a:pt x="4972678" y="1142880"/>
                  </a:cubicBezTo>
                  <a:lnTo>
                    <a:pt x="44894" y="1142880"/>
                  </a:lnTo>
                  <a:cubicBezTo>
                    <a:pt x="32988" y="1142880"/>
                    <a:pt x="21569" y="1138150"/>
                    <a:pt x="13149" y="1129730"/>
                  </a:cubicBezTo>
                  <a:cubicBezTo>
                    <a:pt x="4730" y="1121311"/>
                    <a:pt x="0" y="1109892"/>
                    <a:pt x="0" y="1097985"/>
                  </a:cubicBezTo>
                  <a:lnTo>
                    <a:pt x="0" y="44894"/>
                  </a:lnTo>
                  <a:cubicBezTo>
                    <a:pt x="0" y="32988"/>
                    <a:pt x="4730" y="21569"/>
                    <a:pt x="13149" y="13149"/>
                  </a:cubicBezTo>
                  <a:cubicBezTo>
                    <a:pt x="21569" y="4730"/>
                    <a:pt x="32988" y="0"/>
                    <a:pt x="448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93D2F6">
                  <a:alpha val="8196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52400"/>
              <a:ext cx="5017572" cy="1295280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750778" y="5489261"/>
            <a:ext cx="7330278" cy="1583820"/>
            <a:chOff x="0" y="0"/>
            <a:chExt cx="4960063" cy="107169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960063" cy="1071698"/>
            </a:xfrm>
            <a:custGeom>
              <a:avLst/>
              <a:gdLst/>
              <a:ahLst/>
              <a:cxnLst/>
              <a:rect l="l" t="t" r="r" b="b"/>
              <a:pathLst>
                <a:path w="4960063" h="1071698">
                  <a:moveTo>
                    <a:pt x="38022" y="0"/>
                  </a:moveTo>
                  <a:lnTo>
                    <a:pt x="4922041" y="0"/>
                  </a:lnTo>
                  <a:cubicBezTo>
                    <a:pt x="4943040" y="0"/>
                    <a:pt x="4960063" y="17023"/>
                    <a:pt x="4960063" y="38022"/>
                  </a:cubicBezTo>
                  <a:lnTo>
                    <a:pt x="4960063" y="1033677"/>
                  </a:lnTo>
                  <a:cubicBezTo>
                    <a:pt x="4960063" y="1043761"/>
                    <a:pt x="4956057" y="1053432"/>
                    <a:pt x="4948927" y="1060562"/>
                  </a:cubicBezTo>
                  <a:cubicBezTo>
                    <a:pt x="4941796" y="1067693"/>
                    <a:pt x="4932125" y="1071698"/>
                    <a:pt x="4922041" y="1071698"/>
                  </a:cubicBezTo>
                  <a:lnTo>
                    <a:pt x="38022" y="1071698"/>
                  </a:lnTo>
                  <a:cubicBezTo>
                    <a:pt x="27938" y="1071698"/>
                    <a:pt x="18267" y="1067693"/>
                    <a:pt x="11136" y="1060562"/>
                  </a:cubicBezTo>
                  <a:cubicBezTo>
                    <a:pt x="4006" y="1053432"/>
                    <a:pt x="0" y="1043761"/>
                    <a:pt x="0" y="1033677"/>
                  </a:cubicBezTo>
                  <a:lnTo>
                    <a:pt x="0" y="38022"/>
                  </a:lnTo>
                  <a:cubicBezTo>
                    <a:pt x="0" y="27938"/>
                    <a:pt x="4006" y="18267"/>
                    <a:pt x="11136" y="11136"/>
                  </a:cubicBezTo>
                  <a:cubicBezTo>
                    <a:pt x="18267" y="4006"/>
                    <a:pt x="27938" y="0"/>
                    <a:pt x="38022" y="0"/>
                  </a:cubicBezTo>
                  <a:close/>
                </a:path>
              </a:pathLst>
            </a:custGeom>
            <a:solidFill>
              <a:srgbClr val="B5DFF6">
                <a:alpha val="21961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52400"/>
              <a:ext cx="4960063" cy="1224098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897907" y="5977833"/>
            <a:ext cx="606675" cy="606675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93D2F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-76200"/>
              <a:ext cx="660400" cy="812800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708283" y="7297129"/>
            <a:ext cx="7415268" cy="1689016"/>
            <a:chOff x="0" y="0"/>
            <a:chExt cx="5017572" cy="114288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017572" cy="1142880"/>
            </a:xfrm>
            <a:custGeom>
              <a:avLst/>
              <a:gdLst/>
              <a:ahLst/>
              <a:cxnLst/>
              <a:rect l="l" t="t" r="r" b="b"/>
              <a:pathLst>
                <a:path w="5017572" h="1142880">
                  <a:moveTo>
                    <a:pt x="44894" y="0"/>
                  </a:moveTo>
                  <a:lnTo>
                    <a:pt x="4972678" y="0"/>
                  </a:lnTo>
                  <a:cubicBezTo>
                    <a:pt x="4984585" y="0"/>
                    <a:pt x="4996004" y="4730"/>
                    <a:pt x="5004423" y="13149"/>
                  </a:cubicBezTo>
                  <a:cubicBezTo>
                    <a:pt x="5012842" y="21569"/>
                    <a:pt x="5017572" y="32988"/>
                    <a:pt x="5017572" y="44894"/>
                  </a:cubicBezTo>
                  <a:lnTo>
                    <a:pt x="5017572" y="1097985"/>
                  </a:lnTo>
                  <a:cubicBezTo>
                    <a:pt x="5017572" y="1122780"/>
                    <a:pt x="4997472" y="1142880"/>
                    <a:pt x="4972678" y="1142880"/>
                  </a:cubicBezTo>
                  <a:lnTo>
                    <a:pt x="44894" y="1142880"/>
                  </a:lnTo>
                  <a:cubicBezTo>
                    <a:pt x="32988" y="1142880"/>
                    <a:pt x="21569" y="1138150"/>
                    <a:pt x="13149" y="1129730"/>
                  </a:cubicBezTo>
                  <a:cubicBezTo>
                    <a:pt x="4730" y="1121311"/>
                    <a:pt x="0" y="1109892"/>
                    <a:pt x="0" y="1097985"/>
                  </a:cubicBezTo>
                  <a:lnTo>
                    <a:pt x="0" y="44894"/>
                  </a:lnTo>
                  <a:cubicBezTo>
                    <a:pt x="0" y="32988"/>
                    <a:pt x="4730" y="21569"/>
                    <a:pt x="13149" y="13149"/>
                  </a:cubicBezTo>
                  <a:cubicBezTo>
                    <a:pt x="21569" y="4730"/>
                    <a:pt x="32988" y="0"/>
                    <a:pt x="448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93D2F6">
                  <a:alpha val="8196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152400"/>
              <a:ext cx="5017572" cy="1295280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750778" y="7349726"/>
            <a:ext cx="7330278" cy="1583820"/>
            <a:chOff x="0" y="0"/>
            <a:chExt cx="4960063" cy="107169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960063" cy="1071698"/>
            </a:xfrm>
            <a:custGeom>
              <a:avLst/>
              <a:gdLst/>
              <a:ahLst/>
              <a:cxnLst/>
              <a:rect l="l" t="t" r="r" b="b"/>
              <a:pathLst>
                <a:path w="4960063" h="1071698">
                  <a:moveTo>
                    <a:pt x="38022" y="0"/>
                  </a:moveTo>
                  <a:lnTo>
                    <a:pt x="4922041" y="0"/>
                  </a:lnTo>
                  <a:cubicBezTo>
                    <a:pt x="4943040" y="0"/>
                    <a:pt x="4960063" y="17023"/>
                    <a:pt x="4960063" y="38022"/>
                  </a:cubicBezTo>
                  <a:lnTo>
                    <a:pt x="4960063" y="1033677"/>
                  </a:lnTo>
                  <a:cubicBezTo>
                    <a:pt x="4960063" y="1043761"/>
                    <a:pt x="4956057" y="1053432"/>
                    <a:pt x="4948927" y="1060562"/>
                  </a:cubicBezTo>
                  <a:cubicBezTo>
                    <a:pt x="4941796" y="1067693"/>
                    <a:pt x="4932125" y="1071698"/>
                    <a:pt x="4922041" y="1071698"/>
                  </a:cubicBezTo>
                  <a:lnTo>
                    <a:pt x="38022" y="1071698"/>
                  </a:lnTo>
                  <a:cubicBezTo>
                    <a:pt x="27938" y="1071698"/>
                    <a:pt x="18267" y="1067693"/>
                    <a:pt x="11136" y="1060562"/>
                  </a:cubicBezTo>
                  <a:cubicBezTo>
                    <a:pt x="4006" y="1053432"/>
                    <a:pt x="0" y="1043761"/>
                    <a:pt x="0" y="1033677"/>
                  </a:cubicBezTo>
                  <a:lnTo>
                    <a:pt x="0" y="38022"/>
                  </a:lnTo>
                  <a:cubicBezTo>
                    <a:pt x="0" y="27938"/>
                    <a:pt x="4006" y="18267"/>
                    <a:pt x="11136" y="11136"/>
                  </a:cubicBezTo>
                  <a:cubicBezTo>
                    <a:pt x="18267" y="4006"/>
                    <a:pt x="27938" y="0"/>
                    <a:pt x="38022" y="0"/>
                  </a:cubicBezTo>
                  <a:close/>
                </a:path>
              </a:pathLst>
            </a:custGeom>
            <a:solidFill>
              <a:srgbClr val="B5DFF6">
                <a:alpha val="21961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152400"/>
              <a:ext cx="4960063" cy="1224098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897907" y="7838299"/>
            <a:ext cx="606675" cy="606675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93D2F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-76200"/>
              <a:ext cx="660400" cy="812800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9884606" y="4015575"/>
            <a:ext cx="633277" cy="60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mmi"/>
              </a:rPr>
              <a:t>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785759" y="3573525"/>
            <a:ext cx="5069823" cy="737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cs typeface="Mommi"/>
              </a:rPr>
              <a:t>เขียนโครงการกิจกรรม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785759" y="4391509"/>
            <a:ext cx="6082051" cy="42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C89C9"/>
                </a:solidFill>
                <a:cs typeface="Mommi"/>
              </a:rPr>
              <a:t>รายละเอียดงบประมาณ และตัวชี้วัด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884606" y="5876041"/>
            <a:ext cx="633277" cy="60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mmi"/>
              </a:rPr>
              <a:t>2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785759" y="5433990"/>
            <a:ext cx="3218150" cy="737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cs typeface="Mommi"/>
              </a:rPr>
              <a:t>วางแผน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884606" y="7736506"/>
            <a:ext cx="633277" cy="60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mmi"/>
              </a:rPr>
              <a:t>3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785759" y="6143285"/>
            <a:ext cx="3218150" cy="737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cs typeface="Mommi"/>
              </a:rPr>
              <a:t>การดำเนินการ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17822" y="961372"/>
            <a:ext cx="16052356" cy="247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cs typeface="Mommi"/>
              </a:rPr>
              <a:t>ขั้นตอนการดำเนินการ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cs typeface="Mommi"/>
              </a:rPr>
              <a:t>จัดจ้างในการจัดกิจกรรม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785759" y="7644114"/>
            <a:ext cx="4773745" cy="73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cs typeface="Mommi"/>
              </a:rPr>
              <a:t>สรุปผลการดำเนินงาน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248577"/>
            <a:ext cx="9696760" cy="10784153"/>
            <a:chOff x="0" y="0"/>
            <a:chExt cx="2553879" cy="2840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53879" cy="2840271"/>
            </a:xfrm>
            <a:custGeom>
              <a:avLst/>
              <a:gdLst/>
              <a:ahLst/>
              <a:cxnLst/>
              <a:rect l="l" t="t" r="r" b="b"/>
              <a:pathLst>
                <a:path w="2553879" h="2840271">
                  <a:moveTo>
                    <a:pt x="0" y="0"/>
                  </a:moveTo>
                  <a:lnTo>
                    <a:pt x="2553879" y="0"/>
                  </a:lnTo>
                  <a:lnTo>
                    <a:pt x="2553879" y="2840271"/>
                  </a:lnTo>
                  <a:lnTo>
                    <a:pt x="0" y="2840271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53879" cy="28878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13541" y="560583"/>
            <a:ext cx="8987288" cy="5668447"/>
          </a:xfrm>
          <a:custGeom>
            <a:avLst/>
            <a:gdLst/>
            <a:ahLst/>
            <a:cxnLst/>
            <a:rect l="l" t="t" r="r" b="b"/>
            <a:pathLst>
              <a:path w="8987288" h="5668447">
                <a:moveTo>
                  <a:pt x="0" y="0"/>
                </a:moveTo>
                <a:lnTo>
                  <a:pt x="8987288" y="0"/>
                </a:lnTo>
                <a:lnTo>
                  <a:pt x="8987288" y="5668447"/>
                </a:lnTo>
                <a:lnTo>
                  <a:pt x="0" y="5668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" r="-300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>
            <a:off x="5867071" y="5671773"/>
            <a:ext cx="4347505" cy="4342070"/>
          </a:xfrm>
          <a:custGeom>
            <a:avLst/>
            <a:gdLst/>
            <a:ahLst/>
            <a:cxnLst/>
            <a:rect l="l" t="t" r="r" b="b"/>
            <a:pathLst>
              <a:path w="4347505" h="4342070">
                <a:moveTo>
                  <a:pt x="0" y="0"/>
                </a:moveTo>
                <a:lnTo>
                  <a:pt x="4347505" y="0"/>
                </a:lnTo>
                <a:lnTo>
                  <a:pt x="4347505" y="4342070"/>
                </a:lnTo>
                <a:lnTo>
                  <a:pt x="0" y="4342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0828149" y="560583"/>
          <a:ext cx="7243283" cy="9201373"/>
        </p:xfrm>
        <a:graphic>
          <a:graphicData uri="http://schemas.openxmlformats.org/drawingml/2006/table">
            <a:tbl>
              <a:tblPr/>
              <a:tblGrid>
                <a:gridCol w="353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2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2200">
                <a:tc>
                  <a:txBody>
                    <a:bodyPr/>
                    <a:lstStyle/>
                    <a:p>
                      <a:pPr algn="ctr">
                        <a:lnSpc>
                          <a:spcPts val="4428"/>
                        </a:lnSpc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cs typeface="Amiko TH"/>
                        </a:rPr>
                        <a:t>เอกสาร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28"/>
                        </a:lnSpc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cs typeface="Amiko TH"/>
                        </a:rPr>
                        <a:t>วันที่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6C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670">
                <a:tc>
                  <a:txBody>
                    <a:bodyPr/>
                    <a:lstStyle/>
                    <a:p>
                      <a:pPr algn="l">
                        <a:lnSpc>
                          <a:spcPts val="3074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Amiko TH"/>
                          <a:cs typeface="Amiko TH"/>
                        </a:rPr>
                        <a:t>1.ใบขออนุมัติงบประมาณ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52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cs typeface="Amiko TH"/>
                        </a:rPr>
                        <a:t>ก่อน 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Amiko TH"/>
                          <a:cs typeface="Amiko TH"/>
                        </a:rPr>
                        <a:t>1 วันจากใบเสนอราคาวันที่แรกสุด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663">
                <a:tc>
                  <a:txBody>
                    <a:bodyPr/>
                    <a:lstStyle/>
                    <a:p>
                      <a:pPr algn="l">
                        <a:lnSpc>
                          <a:spcPts val="3074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Amiko TH"/>
                        </a:rPr>
                        <a:t>2.TOR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90"/>
                        </a:lnSpc>
                        <a:defRPr/>
                      </a:pP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670">
                <a:tc>
                  <a:txBody>
                    <a:bodyPr/>
                    <a:lstStyle/>
                    <a:p>
                      <a:pPr algn="l">
                        <a:lnSpc>
                          <a:spcPts val="3074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Amiko TH"/>
                          <a:cs typeface="Amiko TH"/>
                        </a:rPr>
                        <a:t>3.ใบเสนอราคา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52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miko TH"/>
                          <a:cs typeface="Amiko TH"/>
                        </a:rPr>
                        <a:t>ของผู้รับจ้าง+คู่เทียบ 2 ราย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670">
                <a:tc>
                  <a:txBody>
                    <a:bodyPr/>
                    <a:lstStyle/>
                    <a:p>
                      <a:pPr algn="l">
                        <a:lnSpc>
                          <a:spcPts val="3074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Amiko TH"/>
                          <a:cs typeface="Amiko TH"/>
                        </a:rPr>
                        <a:t>4.ราคากลาง (แบบ บก.06)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52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miko TH"/>
                          <a:cs typeface="Amiko TH"/>
                        </a:rPr>
                        <a:t>วันที่ี่ท้ายสุดในใบเสนอราคา (3)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5827">
                <a:tc>
                  <a:txBody>
                    <a:bodyPr/>
                    <a:lstStyle/>
                    <a:p>
                      <a:pPr algn="l">
                        <a:lnSpc>
                          <a:spcPts val="3074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Amiko TH"/>
                          <a:cs typeface="Amiko TH"/>
                        </a:rPr>
                        <a:t>5.ขอซื้อขอจ้าง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52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miko TH"/>
                          <a:cs typeface="Amiko TH"/>
                        </a:rPr>
                        <a:t>วันเดียวกับ วันที่ในใบราคากลาง (4) ไม่รวมวันหยุด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5028">
                <a:tc>
                  <a:txBody>
                    <a:bodyPr/>
                    <a:lstStyle/>
                    <a:p>
                      <a:pPr algn="l">
                        <a:lnSpc>
                          <a:spcPts val="3074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Amiko TH"/>
                          <a:cs typeface="Amiko TH"/>
                        </a:rPr>
                        <a:t>6.รายงานผลการพิจารณาจัดซื้อจัดจ้าง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52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miko TH"/>
                          <a:cs typeface="Amiko TH"/>
                        </a:rPr>
                        <a:t>หลังวันที่ ใบขอซื้อขอจ้าง (5) ไม่รวมวันหยุด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35827">
                <a:tc>
                  <a:txBody>
                    <a:bodyPr/>
                    <a:lstStyle/>
                    <a:p>
                      <a:pPr algn="l">
                        <a:lnSpc>
                          <a:spcPts val="3074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Amiko TH"/>
                          <a:cs typeface="Amiko TH"/>
                        </a:rPr>
                        <a:t>7.ใบสั่งซื้อ/สั่งจ้าง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52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miko TH"/>
                          <a:cs typeface="Amiko TH"/>
                        </a:rPr>
                        <a:t>เท่ากับวันที่ ใบรายงานผลการพิจารณา (6) ไม่รวมวันหยุด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3237">
                <a:tc>
                  <a:txBody>
                    <a:bodyPr/>
                    <a:lstStyle/>
                    <a:p>
                      <a:pPr algn="l">
                        <a:lnSpc>
                          <a:spcPts val="3074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Amiko TH"/>
                          <a:cs typeface="Amiko TH"/>
                        </a:rPr>
                        <a:t>8.ใบตรวจรับ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52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miko TH"/>
                          <a:cs typeface="Amiko TH"/>
                        </a:rPr>
                        <a:t>วันที่ในใบส่งของ/ส่งมอบงาน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3581">
                <a:tc>
                  <a:txBody>
                    <a:bodyPr/>
                    <a:lstStyle/>
                    <a:p>
                      <a:pPr algn="l">
                        <a:lnSpc>
                          <a:spcPts val="2952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miko TH"/>
                          <a:cs typeface="Amiko TH"/>
                        </a:rPr>
                        <a:t>9.ใบขออนุมัติเบิกจ่าย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52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cs typeface="Amiko TH"/>
                        </a:rPr>
                        <a:t>วันที่ปัจจุบัน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385680" y="403196"/>
            <a:ext cx="17516640" cy="9528773"/>
            <a:chOff x="0" y="0"/>
            <a:chExt cx="4613436" cy="25096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13436" cy="2509636"/>
            </a:xfrm>
            <a:custGeom>
              <a:avLst/>
              <a:gdLst/>
              <a:ahLst/>
              <a:cxnLst/>
              <a:rect l="l" t="t" r="r" b="b"/>
              <a:pathLst>
                <a:path w="4613436" h="2509636">
                  <a:moveTo>
                    <a:pt x="27402" y="0"/>
                  </a:moveTo>
                  <a:lnTo>
                    <a:pt x="4586033" y="0"/>
                  </a:lnTo>
                  <a:cubicBezTo>
                    <a:pt x="4601167" y="0"/>
                    <a:pt x="4613436" y="12269"/>
                    <a:pt x="4613436" y="27402"/>
                  </a:cubicBezTo>
                  <a:lnTo>
                    <a:pt x="4613436" y="2482233"/>
                  </a:lnTo>
                  <a:cubicBezTo>
                    <a:pt x="4613436" y="2497367"/>
                    <a:pt x="4601167" y="2509636"/>
                    <a:pt x="4586033" y="2509636"/>
                  </a:cubicBezTo>
                  <a:lnTo>
                    <a:pt x="27402" y="2509636"/>
                  </a:lnTo>
                  <a:cubicBezTo>
                    <a:pt x="20135" y="2509636"/>
                    <a:pt x="13165" y="2506749"/>
                    <a:pt x="8026" y="2501610"/>
                  </a:cubicBezTo>
                  <a:cubicBezTo>
                    <a:pt x="2887" y="2496471"/>
                    <a:pt x="0" y="2489501"/>
                    <a:pt x="0" y="2482233"/>
                  </a:cubicBezTo>
                  <a:lnTo>
                    <a:pt x="0" y="27402"/>
                  </a:lnTo>
                  <a:cubicBezTo>
                    <a:pt x="0" y="12269"/>
                    <a:pt x="12269" y="0"/>
                    <a:pt x="27402" y="0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52400"/>
              <a:ext cx="4613436" cy="2662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5680" y="436115"/>
            <a:ext cx="17473831" cy="9462936"/>
            <a:chOff x="0" y="0"/>
            <a:chExt cx="23298442" cy="12617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74950" cy="12617248"/>
            </a:xfrm>
            <a:custGeom>
              <a:avLst/>
              <a:gdLst/>
              <a:ahLst/>
              <a:cxnLst/>
              <a:rect l="l" t="t" r="r" b="b"/>
              <a:pathLst>
                <a:path w="9774950" h="12617248">
                  <a:moveTo>
                    <a:pt x="0" y="0"/>
                  </a:moveTo>
                  <a:lnTo>
                    <a:pt x="9774950" y="0"/>
                  </a:lnTo>
                  <a:lnTo>
                    <a:pt x="9774950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12687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9093946" y="0"/>
              <a:ext cx="9774950" cy="12617248"/>
            </a:xfrm>
            <a:custGeom>
              <a:avLst/>
              <a:gdLst/>
              <a:ahLst/>
              <a:cxnLst/>
              <a:rect l="l" t="t" r="r" b="b"/>
              <a:pathLst>
                <a:path w="9774950" h="12617248">
                  <a:moveTo>
                    <a:pt x="0" y="0"/>
                  </a:moveTo>
                  <a:lnTo>
                    <a:pt x="9774950" y="0"/>
                  </a:lnTo>
                  <a:lnTo>
                    <a:pt x="9774950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12687"/>
              </a:stretch>
            </a:blip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Freeform 9"/>
            <p:cNvSpPr/>
            <p:nvPr/>
          </p:nvSpPr>
          <p:spPr>
            <a:xfrm>
              <a:off x="19097496" y="0"/>
              <a:ext cx="4200946" cy="12617248"/>
            </a:xfrm>
            <a:custGeom>
              <a:avLst/>
              <a:gdLst/>
              <a:ahLst/>
              <a:cxnLst/>
              <a:rect l="l" t="t" r="r" b="b"/>
              <a:pathLst>
                <a:path w="4200946" h="12617248">
                  <a:moveTo>
                    <a:pt x="0" y="0"/>
                  </a:moveTo>
                  <a:lnTo>
                    <a:pt x="4200946" y="0"/>
                  </a:lnTo>
                  <a:lnTo>
                    <a:pt x="4200946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32684" b="-12687"/>
              </a:stretch>
            </a:blip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028700" y="2400300"/>
            <a:ext cx="16230600" cy="0"/>
          </a:xfrm>
          <a:prstGeom prst="line">
            <a:avLst/>
          </a:prstGeom>
          <a:ln w="19050" cap="flat">
            <a:solidFill>
              <a:srgbClr val="92C6D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11" name="Group 11"/>
          <p:cNvGrpSpPr/>
          <p:nvPr/>
        </p:nvGrpSpPr>
        <p:grpSpPr>
          <a:xfrm>
            <a:off x="1680109" y="4081022"/>
            <a:ext cx="14823437" cy="5055625"/>
            <a:chOff x="0" y="0"/>
            <a:chExt cx="10030341" cy="34209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030341" cy="3420910"/>
            </a:xfrm>
            <a:custGeom>
              <a:avLst/>
              <a:gdLst/>
              <a:ahLst/>
              <a:cxnLst/>
              <a:rect l="l" t="t" r="r" b="b"/>
              <a:pathLst>
                <a:path w="10030341" h="3420910">
                  <a:moveTo>
                    <a:pt x="22458" y="0"/>
                  </a:moveTo>
                  <a:lnTo>
                    <a:pt x="10007884" y="0"/>
                  </a:lnTo>
                  <a:cubicBezTo>
                    <a:pt x="10020287" y="0"/>
                    <a:pt x="10030341" y="10055"/>
                    <a:pt x="10030341" y="22458"/>
                  </a:cubicBezTo>
                  <a:lnTo>
                    <a:pt x="10030341" y="3398452"/>
                  </a:lnTo>
                  <a:cubicBezTo>
                    <a:pt x="10030341" y="3410855"/>
                    <a:pt x="10020287" y="3420910"/>
                    <a:pt x="10007884" y="3420910"/>
                  </a:cubicBezTo>
                  <a:lnTo>
                    <a:pt x="22458" y="3420910"/>
                  </a:lnTo>
                  <a:cubicBezTo>
                    <a:pt x="10055" y="3420910"/>
                    <a:pt x="0" y="3410855"/>
                    <a:pt x="0" y="3398452"/>
                  </a:cubicBezTo>
                  <a:lnTo>
                    <a:pt x="0" y="22458"/>
                  </a:lnTo>
                  <a:cubicBezTo>
                    <a:pt x="0" y="10055"/>
                    <a:pt x="10055" y="0"/>
                    <a:pt x="2245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93D2F6">
                  <a:alpha val="8196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52400"/>
              <a:ext cx="10030341" cy="3573310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736" y="5500989"/>
            <a:ext cx="1188192" cy="134539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544278" y="1028700"/>
            <a:ext cx="9165249" cy="1674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 err="1">
                <a:solidFill>
                  <a:srgbClr val="000000"/>
                </a:solidFill>
                <a:cs typeface="Mommi"/>
              </a:rPr>
              <a:t>ที่มาของราคากลาง</a:t>
            </a:r>
            <a:endParaRPr lang="en-US" sz="7200" dirty="0">
              <a:solidFill>
                <a:srgbClr val="000000"/>
              </a:solidFill>
              <a:cs typeface="Momm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399952" y="4274341"/>
            <a:ext cx="12871415" cy="451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5"/>
              </a:lnSpc>
              <a:spcBef>
                <a:spcPct val="0"/>
              </a:spcBef>
            </a:pPr>
            <a:r>
              <a:rPr lang="en-US" sz="4196">
                <a:solidFill>
                  <a:srgbClr val="000000"/>
                </a:solidFill>
                <a:latin typeface="Amiko TH"/>
                <a:cs typeface="Amiko TH"/>
              </a:rPr>
              <a:t>(1) ราคาที่ได้ มาจากการคำนวณตามหลักเกณฑ์ที่คณะกรรมการราคากลางกำหนด</a:t>
            </a:r>
          </a:p>
          <a:p>
            <a:pPr algn="l">
              <a:lnSpc>
                <a:spcPts val="5875"/>
              </a:lnSpc>
              <a:spcBef>
                <a:spcPct val="0"/>
              </a:spcBef>
            </a:pPr>
            <a:r>
              <a:rPr lang="en-US" sz="4196">
                <a:solidFill>
                  <a:srgbClr val="000000"/>
                </a:solidFill>
                <a:latin typeface="Amiko TH"/>
                <a:cs typeface="Amiko TH"/>
              </a:rPr>
              <a:t>(2) ราคาที่ได้ มาจากฐานข้อมูลราคาอ้างอิงของพัสดุที่กรมบัญชีกลางจัดทำ</a:t>
            </a:r>
          </a:p>
          <a:p>
            <a:pPr algn="l">
              <a:lnSpc>
                <a:spcPts val="5875"/>
              </a:lnSpc>
              <a:spcBef>
                <a:spcPct val="0"/>
              </a:spcBef>
            </a:pPr>
            <a:r>
              <a:rPr lang="en-US" sz="4196">
                <a:solidFill>
                  <a:srgbClr val="000000"/>
                </a:solidFill>
                <a:latin typeface="Amiko TH"/>
                <a:cs typeface="Amiko TH"/>
              </a:rPr>
              <a:t>(3) ราคามาตรฐานที่สำนักงบประมาณหรือหน่วยงานกลางอื่นกำหนด</a:t>
            </a:r>
          </a:p>
          <a:p>
            <a:pPr algn="l">
              <a:lnSpc>
                <a:spcPts val="5875"/>
              </a:lnSpc>
              <a:spcBef>
                <a:spcPct val="0"/>
              </a:spcBef>
            </a:pPr>
            <a:r>
              <a:rPr lang="en-US" sz="4196">
                <a:solidFill>
                  <a:srgbClr val="FF3131"/>
                </a:solidFill>
                <a:latin typeface="Amiko TH"/>
                <a:cs typeface="Amiko TH"/>
              </a:rPr>
              <a:t>(4) ราคาที่ได้ มาจากการสืบราคาจากท้องตลาด</a:t>
            </a:r>
          </a:p>
          <a:p>
            <a:pPr algn="l">
              <a:lnSpc>
                <a:spcPts val="5875"/>
              </a:lnSpc>
              <a:spcBef>
                <a:spcPct val="0"/>
              </a:spcBef>
            </a:pPr>
            <a:r>
              <a:rPr lang="en-US" sz="4196">
                <a:solidFill>
                  <a:srgbClr val="000000"/>
                </a:solidFill>
                <a:latin typeface="Amiko TH"/>
                <a:cs typeface="Amiko TH"/>
              </a:rPr>
              <a:t>(5) ราคาที่เคยซื้อหรือจ้างครั้งหลังสุดภายในระยะเวลาสองปีงบประมาณ</a:t>
            </a:r>
          </a:p>
          <a:p>
            <a:pPr algn="l">
              <a:lnSpc>
                <a:spcPts val="5875"/>
              </a:lnSpc>
              <a:spcBef>
                <a:spcPct val="0"/>
              </a:spcBef>
            </a:pPr>
            <a:r>
              <a:rPr lang="en-US" sz="4196">
                <a:solidFill>
                  <a:srgbClr val="000000"/>
                </a:solidFill>
                <a:latin typeface="Amiko TH"/>
                <a:cs typeface="Amiko TH"/>
              </a:rPr>
              <a:t>(6) ราคาอื่นใดตามหลักเกณฑ์ วิธีการ หรือแนวทางปฏิบัติของหน่วยงานของรัฐนั้น ๆ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477055" y="405303"/>
            <a:ext cx="17516640" cy="9528773"/>
            <a:chOff x="0" y="0"/>
            <a:chExt cx="4613436" cy="25096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13436" cy="2509636"/>
            </a:xfrm>
            <a:custGeom>
              <a:avLst/>
              <a:gdLst/>
              <a:ahLst/>
              <a:cxnLst/>
              <a:rect l="l" t="t" r="r" b="b"/>
              <a:pathLst>
                <a:path w="4613436" h="2509636">
                  <a:moveTo>
                    <a:pt x="27402" y="0"/>
                  </a:moveTo>
                  <a:lnTo>
                    <a:pt x="4586033" y="0"/>
                  </a:lnTo>
                  <a:cubicBezTo>
                    <a:pt x="4601167" y="0"/>
                    <a:pt x="4613436" y="12269"/>
                    <a:pt x="4613436" y="27402"/>
                  </a:cubicBezTo>
                  <a:lnTo>
                    <a:pt x="4613436" y="2482233"/>
                  </a:lnTo>
                  <a:cubicBezTo>
                    <a:pt x="4613436" y="2497367"/>
                    <a:pt x="4601167" y="2509636"/>
                    <a:pt x="4586033" y="2509636"/>
                  </a:cubicBezTo>
                  <a:lnTo>
                    <a:pt x="27402" y="2509636"/>
                  </a:lnTo>
                  <a:cubicBezTo>
                    <a:pt x="20135" y="2509636"/>
                    <a:pt x="13165" y="2506749"/>
                    <a:pt x="8026" y="2501610"/>
                  </a:cubicBezTo>
                  <a:cubicBezTo>
                    <a:pt x="2887" y="2496471"/>
                    <a:pt x="0" y="2489501"/>
                    <a:pt x="0" y="2482233"/>
                  </a:cubicBezTo>
                  <a:lnTo>
                    <a:pt x="0" y="27402"/>
                  </a:lnTo>
                  <a:cubicBezTo>
                    <a:pt x="0" y="12269"/>
                    <a:pt x="12269" y="0"/>
                    <a:pt x="27402" y="0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52400"/>
              <a:ext cx="4613436" cy="2662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5680" y="436115"/>
            <a:ext cx="17473831" cy="9462936"/>
            <a:chOff x="0" y="0"/>
            <a:chExt cx="23298442" cy="12617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74950" cy="12617248"/>
            </a:xfrm>
            <a:custGeom>
              <a:avLst/>
              <a:gdLst/>
              <a:ahLst/>
              <a:cxnLst/>
              <a:rect l="l" t="t" r="r" b="b"/>
              <a:pathLst>
                <a:path w="9774950" h="12617248">
                  <a:moveTo>
                    <a:pt x="0" y="0"/>
                  </a:moveTo>
                  <a:lnTo>
                    <a:pt x="9774950" y="0"/>
                  </a:lnTo>
                  <a:lnTo>
                    <a:pt x="9774950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12687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9093946" y="0"/>
              <a:ext cx="9774950" cy="12617248"/>
            </a:xfrm>
            <a:custGeom>
              <a:avLst/>
              <a:gdLst/>
              <a:ahLst/>
              <a:cxnLst/>
              <a:rect l="l" t="t" r="r" b="b"/>
              <a:pathLst>
                <a:path w="9774950" h="12617248">
                  <a:moveTo>
                    <a:pt x="0" y="0"/>
                  </a:moveTo>
                  <a:lnTo>
                    <a:pt x="9774950" y="0"/>
                  </a:lnTo>
                  <a:lnTo>
                    <a:pt x="9774950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12687"/>
              </a:stretch>
            </a:blip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Freeform 9"/>
            <p:cNvSpPr/>
            <p:nvPr/>
          </p:nvSpPr>
          <p:spPr>
            <a:xfrm>
              <a:off x="19097496" y="0"/>
              <a:ext cx="4200946" cy="12617248"/>
            </a:xfrm>
            <a:custGeom>
              <a:avLst/>
              <a:gdLst/>
              <a:ahLst/>
              <a:cxnLst/>
              <a:rect l="l" t="t" r="r" b="b"/>
              <a:pathLst>
                <a:path w="4200946" h="12617248">
                  <a:moveTo>
                    <a:pt x="0" y="0"/>
                  </a:moveTo>
                  <a:lnTo>
                    <a:pt x="4200946" y="0"/>
                  </a:lnTo>
                  <a:lnTo>
                    <a:pt x="4200946" y="12617248"/>
                  </a:lnTo>
                  <a:lnTo>
                    <a:pt x="0" y="1261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32684" b="-12687"/>
              </a:stretch>
            </a:blip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60217" y="3679144"/>
            <a:ext cx="5121658" cy="2599992"/>
            <a:chOff x="0" y="0"/>
            <a:chExt cx="3097330" cy="17592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97330" cy="1759296"/>
            </a:xfrm>
            <a:custGeom>
              <a:avLst/>
              <a:gdLst/>
              <a:ahLst/>
              <a:cxnLst/>
              <a:rect l="l" t="t" r="r" b="b"/>
              <a:pathLst>
                <a:path w="3097330" h="1759296">
                  <a:moveTo>
                    <a:pt x="72727" y="0"/>
                  </a:moveTo>
                  <a:lnTo>
                    <a:pt x="3024603" y="0"/>
                  </a:lnTo>
                  <a:cubicBezTo>
                    <a:pt x="3043891" y="0"/>
                    <a:pt x="3062389" y="7662"/>
                    <a:pt x="3076029" y="21301"/>
                  </a:cubicBezTo>
                  <a:cubicBezTo>
                    <a:pt x="3089667" y="34940"/>
                    <a:pt x="3097330" y="53439"/>
                    <a:pt x="3097330" y="72727"/>
                  </a:cubicBezTo>
                  <a:lnTo>
                    <a:pt x="3097330" y="1686569"/>
                  </a:lnTo>
                  <a:cubicBezTo>
                    <a:pt x="3097330" y="1726735"/>
                    <a:pt x="3064769" y="1759296"/>
                    <a:pt x="3024603" y="1759296"/>
                  </a:cubicBezTo>
                  <a:lnTo>
                    <a:pt x="72727" y="1759296"/>
                  </a:lnTo>
                  <a:cubicBezTo>
                    <a:pt x="32561" y="1759296"/>
                    <a:pt x="0" y="1726735"/>
                    <a:pt x="0" y="1686569"/>
                  </a:cubicBezTo>
                  <a:lnTo>
                    <a:pt x="0" y="72727"/>
                  </a:lnTo>
                  <a:cubicBezTo>
                    <a:pt x="0" y="32561"/>
                    <a:pt x="32561" y="0"/>
                    <a:pt x="727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93D2F6">
                  <a:alpha val="8196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52400"/>
              <a:ext cx="3097330" cy="1911696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070700" y="3679144"/>
            <a:ext cx="4524955" cy="2438059"/>
            <a:chOff x="0" y="0"/>
            <a:chExt cx="3061830" cy="164972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61830" cy="1649723"/>
            </a:xfrm>
            <a:custGeom>
              <a:avLst/>
              <a:gdLst/>
              <a:ahLst/>
              <a:cxnLst/>
              <a:rect l="l" t="t" r="r" b="b"/>
              <a:pathLst>
                <a:path w="3061830" h="1649723">
                  <a:moveTo>
                    <a:pt x="61594" y="0"/>
                  </a:moveTo>
                  <a:lnTo>
                    <a:pt x="3000236" y="0"/>
                  </a:lnTo>
                  <a:cubicBezTo>
                    <a:pt x="3016571" y="0"/>
                    <a:pt x="3032238" y="6489"/>
                    <a:pt x="3043789" y="18040"/>
                  </a:cubicBezTo>
                  <a:cubicBezTo>
                    <a:pt x="3055340" y="29591"/>
                    <a:pt x="3061830" y="45258"/>
                    <a:pt x="3061830" y="61594"/>
                  </a:cubicBezTo>
                  <a:lnTo>
                    <a:pt x="3061830" y="1588129"/>
                  </a:lnTo>
                  <a:cubicBezTo>
                    <a:pt x="3061830" y="1604465"/>
                    <a:pt x="3055340" y="1620131"/>
                    <a:pt x="3043789" y="1631682"/>
                  </a:cubicBezTo>
                  <a:cubicBezTo>
                    <a:pt x="3032238" y="1643233"/>
                    <a:pt x="3016571" y="1649723"/>
                    <a:pt x="3000236" y="1649723"/>
                  </a:cubicBezTo>
                  <a:lnTo>
                    <a:pt x="61594" y="1649723"/>
                  </a:lnTo>
                  <a:cubicBezTo>
                    <a:pt x="45258" y="1649723"/>
                    <a:pt x="29591" y="1643233"/>
                    <a:pt x="18040" y="1631682"/>
                  </a:cubicBezTo>
                  <a:cubicBezTo>
                    <a:pt x="6489" y="1620131"/>
                    <a:pt x="0" y="1604465"/>
                    <a:pt x="0" y="1588129"/>
                  </a:cubicBezTo>
                  <a:lnTo>
                    <a:pt x="0" y="61594"/>
                  </a:lnTo>
                  <a:cubicBezTo>
                    <a:pt x="0" y="45258"/>
                    <a:pt x="6489" y="29591"/>
                    <a:pt x="18040" y="18040"/>
                  </a:cubicBezTo>
                  <a:cubicBezTo>
                    <a:pt x="29591" y="6489"/>
                    <a:pt x="45258" y="0"/>
                    <a:pt x="61594" y="0"/>
                  </a:cubicBezTo>
                  <a:close/>
                </a:path>
              </a:pathLst>
            </a:custGeom>
            <a:solidFill>
              <a:srgbClr val="B5DFF6">
                <a:alpha val="21961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52400"/>
              <a:ext cx="3061830" cy="1802123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6658308"/>
            <a:ext cx="4577419" cy="2599992"/>
            <a:chOff x="0" y="0"/>
            <a:chExt cx="3097330" cy="17592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97330" cy="1759296"/>
            </a:xfrm>
            <a:custGeom>
              <a:avLst/>
              <a:gdLst/>
              <a:ahLst/>
              <a:cxnLst/>
              <a:rect l="l" t="t" r="r" b="b"/>
              <a:pathLst>
                <a:path w="3097330" h="1759296">
                  <a:moveTo>
                    <a:pt x="72727" y="0"/>
                  </a:moveTo>
                  <a:lnTo>
                    <a:pt x="3024603" y="0"/>
                  </a:lnTo>
                  <a:cubicBezTo>
                    <a:pt x="3043891" y="0"/>
                    <a:pt x="3062389" y="7662"/>
                    <a:pt x="3076029" y="21301"/>
                  </a:cubicBezTo>
                  <a:cubicBezTo>
                    <a:pt x="3089667" y="34940"/>
                    <a:pt x="3097330" y="53439"/>
                    <a:pt x="3097330" y="72727"/>
                  </a:cubicBezTo>
                  <a:lnTo>
                    <a:pt x="3097330" y="1686569"/>
                  </a:lnTo>
                  <a:cubicBezTo>
                    <a:pt x="3097330" y="1726735"/>
                    <a:pt x="3064769" y="1759296"/>
                    <a:pt x="3024603" y="1759296"/>
                  </a:cubicBezTo>
                  <a:lnTo>
                    <a:pt x="72727" y="1759296"/>
                  </a:lnTo>
                  <a:cubicBezTo>
                    <a:pt x="32561" y="1759296"/>
                    <a:pt x="0" y="1726735"/>
                    <a:pt x="0" y="1686569"/>
                  </a:cubicBezTo>
                  <a:lnTo>
                    <a:pt x="0" y="72727"/>
                  </a:lnTo>
                  <a:cubicBezTo>
                    <a:pt x="0" y="32561"/>
                    <a:pt x="32561" y="0"/>
                    <a:pt x="727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93D2F6">
                  <a:alpha val="8196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52400"/>
              <a:ext cx="3097330" cy="1911696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4932" y="6739275"/>
            <a:ext cx="4524955" cy="2438059"/>
            <a:chOff x="0" y="0"/>
            <a:chExt cx="3061830" cy="16497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061830" cy="1649723"/>
            </a:xfrm>
            <a:custGeom>
              <a:avLst/>
              <a:gdLst/>
              <a:ahLst/>
              <a:cxnLst/>
              <a:rect l="l" t="t" r="r" b="b"/>
              <a:pathLst>
                <a:path w="3061830" h="1649723">
                  <a:moveTo>
                    <a:pt x="61594" y="0"/>
                  </a:moveTo>
                  <a:lnTo>
                    <a:pt x="3000236" y="0"/>
                  </a:lnTo>
                  <a:cubicBezTo>
                    <a:pt x="3016571" y="0"/>
                    <a:pt x="3032238" y="6489"/>
                    <a:pt x="3043789" y="18040"/>
                  </a:cubicBezTo>
                  <a:cubicBezTo>
                    <a:pt x="3055340" y="29591"/>
                    <a:pt x="3061830" y="45258"/>
                    <a:pt x="3061830" y="61594"/>
                  </a:cubicBezTo>
                  <a:lnTo>
                    <a:pt x="3061830" y="1588129"/>
                  </a:lnTo>
                  <a:cubicBezTo>
                    <a:pt x="3061830" y="1604465"/>
                    <a:pt x="3055340" y="1620131"/>
                    <a:pt x="3043789" y="1631682"/>
                  </a:cubicBezTo>
                  <a:cubicBezTo>
                    <a:pt x="3032238" y="1643233"/>
                    <a:pt x="3016571" y="1649723"/>
                    <a:pt x="3000236" y="1649723"/>
                  </a:cubicBezTo>
                  <a:lnTo>
                    <a:pt x="61594" y="1649723"/>
                  </a:lnTo>
                  <a:cubicBezTo>
                    <a:pt x="45258" y="1649723"/>
                    <a:pt x="29591" y="1643233"/>
                    <a:pt x="18040" y="1631682"/>
                  </a:cubicBezTo>
                  <a:cubicBezTo>
                    <a:pt x="6489" y="1620131"/>
                    <a:pt x="0" y="1604465"/>
                    <a:pt x="0" y="1588129"/>
                  </a:cubicBezTo>
                  <a:lnTo>
                    <a:pt x="0" y="61594"/>
                  </a:lnTo>
                  <a:cubicBezTo>
                    <a:pt x="0" y="45258"/>
                    <a:pt x="6489" y="29591"/>
                    <a:pt x="18040" y="18040"/>
                  </a:cubicBezTo>
                  <a:cubicBezTo>
                    <a:pt x="29591" y="6489"/>
                    <a:pt x="45258" y="0"/>
                    <a:pt x="61594" y="0"/>
                  </a:cubicBezTo>
                  <a:close/>
                </a:path>
              </a:pathLst>
            </a:custGeom>
            <a:solidFill>
              <a:srgbClr val="B5DFF6">
                <a:alpha val="21961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52400"/>
              <a:ext cx="3061830" cy="1802123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127234" y="2770251"/>
            <a:ext cx="5473382" cy="3220227"/>
            <a:chOff x="0" y="0"/>
            <a:chExt cx="3703587" cy="21789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703587" cy="2178980"/>
            </a:xfrm>
            <a:custGeom>
              <a:avLst/>
              <a:gdLst/>
              <a:ahLst/>
              <a:cxnLst/>
              <a:rect l="l" t="t" r="r" b="b"/>
              <a:pathLst>
                <a:path w="3703587" h="2178980">
                  <a:moveTo>
                    <a:pt x="60822" y="0"/>
                  </a:moveTo>
                  <a:lnTo>
                    <a:pt x="3642765" y="0"/>
                  </a:lnTo>
                  <a:cubicBezTo>
                    <a:pt x="3676356" y="0"/>
                    <a:pt x="3703587" y="27231"/>
                    <a:pt x="3703587" y="60822"/>
                  </a:cubicBezTo>
                  <a:lnTo>
                    <a:pt x="3703587" y="2118158"/>
                  </a:lnTo>
                  <a:cubicBezTo>
                    <a:pt x="3703587" y="2151749"/>
                    <a:pt x="3676356" y="2178980"/>
                    <a:pt x="3642765" y="2178980"/>
                  </a:cubicBezTo>
                  <a:lnTo>
                    <a:pt x="60822" y="2178980"/>
                  </a:lnTo>
                  <a:cubicBezTo>
                    <a:pt x="27231" y="2178980"/>
                    <a:pt x="0" y="2151749"/>
                    <a:pt x="0" y="2118158"/>
                  </a:cubicBezTo>
                  <a:lnTo>
                    <a:pt x="0" y="60822"/>
                  </a:lnTo>
                  <a:cubicBezTo>
                    <a:pt x="0" y="27231"/>
                    <a:pt x="27231" y="0"/>
                    <a:pt x="6082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93D2F6">
                  <a:alpha val="8196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52400"/>
              <a:ext cx="3703587" cy="2331380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913806" y="3519047"/>
            <a:ext cx="4524955" cy="2438059"/>
            <a:chOff x="0" y="0"/>
            <a:chExt cx="3061830" cy="164972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061830" cy="1649723"/>
            </a:xfrm>
            <a:custGeom>
              <a:avLst/>
              <a:gdLst/>
              <a:ahLst/>
              <a:cxnLst/>
              <a:rect l="l" t="t" r="r" b="b"/>
              <a:pathLst>
                <a:path w="3061830" h="1649723">
                  <a:moveTo>
                    <a:pt x="61594" y="0"/>
                  </a:moveTo>
                  <a:lnTo>
                    <a:pt x="3000236" y="0"/>
                  </a:lnTo>
                  <a:cubicBezTo>
                    <a:pt x="3016571" y="0"/>
                    <a:pt x="3032238" y="6489"/>
                    <a:pt x="3043789" y="18040"/>
                  </a:cubicBezTo>
                  <a:cubicBezTo>
                    <a:pt x="3055340" y="29591"/>
                    <a:pt x="3061830" y="45258"/>
                    <a:pt x="3061830" y="61594"/>
                  </a:cubicBezTo>
                  <a:lnTo>
                    <a:pt x="3061830" y="1588129"/>
                  </a:lnTo>
                  <a:cubicBezTo>
                    <a:pt x="3061830" y="1604465"/>
                    <a:pt x="3055340" y="1620131"/>
                    <a:pt x="3043789" y="1631682"/>
                  </a:cubicBezTo>
                  <a:cubicBezTo>
                    <a:pt x="3032238" y="1643233"/>
                    <a:pt x="3016571" y="1649723"/>
                    <a:pt x="3000236" y="1649723"/>
                  </a:cubicBezTo>
                  <a:lnTo>
                    <a:pt x="61594" y="1649723"/>
                  </a:lnTo>
                  <a:cubicBezTo>
                    <a:pt x="45258" y="1649723"/>
                    <a:pt x="29591" y="1643233"/>
                    <a:pt x="18040" y="1631682"/>
                  </a:cubicBezTo>
                  <a:cubicBezTo>
                    <a:pt x="6489" y="1620131"/>
                    <a:pt x="0" y="1604465"/>
                    <a:pt x="0" y="1588129"/>
                  </a:cubicBezTo>
                  <a:lnTo>
                    <a:pt x="0" y="61594"/>
                  </a:lnTo>
                  <a:cubicBezTo>
                    <a:pt x="0" y="45258"/>
                    <a:pt x="6489" y="29591"/>
                    <a:pt x="18040" y="18040"/>
                  </a:cubicBezTo>
                  <a:cubicBezTo>
                    <a:pt x="29591" y="6489"/>
                    <a:pt x="45258" y="0"/>
                    <a:pt x="61594" y="0"/>
                  </a:cubicBezTo>
                  <a:close/>
                </a:path>
              </a:pathLst>
            </a:custGeom>
            <a:solidFill>
              <a:srgbClr val="B5DFF6">
                <a:alpha val="21961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52400"/>
              <a:ext cx="3061830" cy="1802123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5493771" y="4738077"/>
            <a:ext cx="7300459" cy="5055568"/>
          </a:xfrm>
          <a:custGeom>
            <a:avLst/>
            <a:gdLst/>
            <a:ahLst/>
            <a:cxnLst/>
            <a:rect l="l" t="t" r="r" b="b"/>
            <a:pathLst>
              <a:path w="7300459" h="5055568">
                <a:moveTo>
                  <a:pt x="0" y="0"/>
                </a:moveTo>
                <a:lnTo>
                  <a:pt x="7300458" y="0"/>
                </a:lnTo>
                <a:lnTo>
                  <a:pt x="7300458" y="5055567"/>
                </a:lnTo>
                <a:lnTo>
                  <a:pt x="0" y="50555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9" name="Group 29"/>
          <p:cNvGrpSpPr/>
          <p:nvPr/>
        </p:nvGrpSpPr>
        <p:grpSpPr>
          <a:xfrm>
            <a:off x="12938009" y="6406282"/>
            <a:ext cx="4872936" cy="3257035"/>
            <a:chOff x="0" y="0"/>
            <a:chExt cx="3297293" cy="220388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97293" cy="2203887"/>
            </a:xfrm>
            <a:custGeom>
              <a:avLst/>
              <a:gdLst/>
              <a:ahLst/>
              <a:cxnLst/>
              <a:rect l="l" t="t" r="r" b="b"/>
              <a:pathLst>
                <a:path w="3297293" h="2203887">
                  <a:moveTo>
                    <a:pt x="68317" y="0"/>
                  </a:moveTo>
                  <a:lnTo>
                    <a:pt x="3228976" y="0"/>
                  </a:lnTo>
                  <a:cubicBezTo>
                    <a:pt x="3247095" y="0"/>
                    <a:pt x="3264471" y="7198"/>
                    <a:pt x="3277283" y="20009"/>
                  </a:cubicBezTo>
                  <a:cubicBezTo>
                    <a:pt x="3290095" y="32821"/>
                    <a:pt x="3297293" y="50198"/>
                    <a:pt x="3297293" y="68317"/>
                  </a:cubicBezTo>
                  <a:lnTo>
                    <a:pt x="3297293" y="2135570"/>
                  </a:lnTo>
                  <a:cubicBezTo>
                    <a:pt x="3297293" y="2153689"/>
                    <a:pt x="3290095" y="2171065"/>
                    <a:pt x="3277283" y="2183877"/>
                  </a:cubicBezTo>
                  <a:cubicBezTo>
                    <a:pt x="3264471" y="2196689"/>
                    <a:pt x="3247095" y="2203887"/>
                    <a:pt x="3228976" y="2203887"/>
                  </a:cubicBezTo>
                  <a:lnTo>
                    <a:pt x="68317" y="2203887"/>
                  </a:lnTo>
                  <a:cubicBezTo>
                    <a:pt x="50198" y="2203887"/>
                    <a:pt x="32821" y="2196689"/>
                    <a:pt x="20009" y="2183877"/>
                  </a:cubicBezTo>
                  <a:cubicBezTo>
                    <a:pt x="7198" y="2171065"/>
                    <a:pt x="0" y="2153689"/>
                    <a:pt x="0" y="2135570"/>
                  </a:cubicBezTo>
                  <a:lnTo>
                    <a:pt x="0" y="68317"/>
                  </a:lnTo>
                  <a:cubicBezTo>
                    <a:pt x="0" y="50198"/>
                    <a:pt x="7198" y="32821"/>
                    <a:pt x="20009" y="20009"/>
                  </a:cubicBezTo>
                  <a:cubicBezTo>
                    <a:pt x="32821" y="7198"/>
                    <a:pt x="50198" y="0"/>
                    <a:pt x="6831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93D2F6">
                  <a:alpha val="8196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152400"/>
              <a:ext cx="3297293" cy="2356287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977156" y="7496017"/>
            <a:ext cx="4524955" cy="2438059"/>
            <a:chOff x="0" y="0"/>
            <a:chExt cx="3061830" cy="164972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061830" cy="1649723"/>
            </a:xfrm>
            <a:custGeom>
              <a:avLst/>
              <a:gdLst/>
              <a:ahLst/>
              <a:cxnLst/>
              <a:rect l="l" t="t" r="r" b="b"/>
              <a:pathLst>
                <a:path w="3061830" h="1649723">
                  <a:moveTo>
                    <a:pt x="61594" y="0"/>
                  </a:moveTo>
                  <a:lnTo>
                    <a:pt x="3000236" y="0"/>
                  </a:lnTo>
                  <a:cubicBezTo>
                    <a:pt x="3016571" y="0"/>
                    <a:pt x="3032238" y="6489"/>
                    <a:pt x="3043789" y="18040"/>
                  </a:cubicBezTo>
                  <a:cubicBezTo>
                    <a:pt x="3055340" y="29591"/>
                    <a:pt x="3061830" y="45258"/>
                    <a:pt x="3061830" y="61594"/>
                  </a:cubicBezTo>
                  <a:lnTo>
                    <a:pt x="3061830" y="1588129"/>
                  </a:lnTo>
                  <a:cubicBezTo>
                    <a:pt x="3061830" y="1604465"/>
                    <a:pt x="3055340" y="1620131"/>
                    <a:pt x="3043789" y="1631682"/>
                  </a:cubicBezTo>
                  <a:cubicBezTo>
                    <a:pt x="3032238" y="1643233"/>
                    <a:pt x="3016571" y="1649723"/>
                    <a:pt x="3000236" y="1649723"/>
                  </a:cubicBezTo>
                  <a:lnTo>
                    <a:pt x="61594" y="1649723"/>
                  </a:lnTo>
                  <a:cubicBezTo>
                    <a:pt x="45258" y="1649723"/>
                    <a:pt x="29591" y="1643233"/>
                    <a:pt x="18040" y="1631682"/>
                  </a:cubicBezTo>
                  <a:cubicBezTo>
                    <a:pt x="6489" y="1620131"/>
                    <a:pt x="0" y="1604465"/>
                    <a:pt x="0" y="1588129"/>
                  </a:cubicBezTo>
                  <a:lnTo>
                    <a:pt x="0" y="61594"/>
                  </a:lnTo>
                  <a:cubicBezTo>
                    <a:pt x="0" y="45258"/>
                    <a:pt x="6489" y="29591"/>
                    <a:pt x="18040" y="18040"/>
                  </a:cubicBezTo>
                  <a:cubicBezTo>
                    <a:pt x="29591" y="6489"/>
                    <a:pt x="45258" y="0"/>
                    <a:pt x="61594" y="0"/>
                  </a:cubicBezTo>
                  <a:close/>
                </a:path>
              </a:pathLst>
            </a:custGeom>
            <a:solidFill>
              <a:srgbClr val="B5DFF6">
                <a:alpha val="21961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152400"/>
              <a:ext cx="3061830" cy="1802123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4972841" y="695429"/>
            <a:ext cx="9165249" cy="1674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 err="1">
                <a:solidFill>
                  <a:srgbClr val="000000"/>
                </a:solidFill>
                <a:cs typeface="Mommi"/>
              </a:rPr>
              <a:t>คู่เทียบ</a:t>
            </a:r>
            <a:endParaRPr lang="en-US" sz="7200" dirty="0">
              <a:solidFill>
                <a:srgbClr val="000000"/>
              </a:solidFill>
              <a:cs typeface="Mommi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661091" y="4043908"/>
            <a:ext cx="4524955" cy="1703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41" lvl="1" algn="l"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cs typeface="Mommi"/>
              </a:rPr>
              <a:t>วัตถุประสงค์ของบริษัท</a:t>
            </a:r>
            <a:r>
              <a:rPr lang="en-US" sz="3200" dirty="0">
                <a:solidFill>
                  <a:srgbClr val="000000"/>
                </a:solidFill>
                <a:cs typeface="Mommi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Mommi"/>
              </a:rPr>
              <a:t>ตรงกับงานที่</a:t>
            </a:r>
            <a:r>
              <a:rPr lang="th-TH" sz="3200" dirty="0">
                <a:solidFill>
                  <a:srgbClr val="000000"/>
                </a:solidFill>
                <a:cs typeface="Mommi"/>
              </a:rPr>
              <a:t>รับ</a:t>
            </a:r>
            <a:r>
              <a:rPr lang="en-US" sz="3200" dirty="0" err="1">
                <a:solidFill>
                  <a:srgbClr val="000000"/>
                </a:solidFill>
                <a:cs typeface="Mommi"/>
              </a:rPr>
              <a:t>จ้าง</a:t>
            </a:r>
            <a:endParaRPr lang="en-US" sz="3200" dirty="0">
              <a:solidFill>
                <a:srgbClr val="000000"/>
              </a:solidFill>
              <a:cs typeface="Momm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438126" y="7183208"/>
            <a:ext cx="3743513" cy="170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Mommi"/>
                <a:cs typeface="Mommi"/>
              </a:rPr>
              <a:t>หนังสือรับรองบริษัท</a:t>
            </a:r>
            <a:r>
              <a:rPr lang="en-US" sz="3200" dirty="0">
                <a:solidFill>
                  <a:srgbClr val="000000"/>
                </a:solidFill>
                <a:latin typeface="Mommi"/>
                <a:cs typeface="Momm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mmi"/>
                <a:cs typeface="Mommi"/>
              </a:rPr>
              <a:t>มีอายุไม่เกิน</a:t>
            </a:r>
            <a:r>
              <a:rPr lang="en-US" sz="3200" dirty="0">
                <a:solidFill>
                  <a:srgbClr val="000000"/>
                </a:solidFill>
                <a:latin typeface="Mommi"/>
                <a:cs typeface="Mommi"/>
              </a:rPr>
              <a:t> 6 เดือน-1 </a:t>
            </a:r>
            <a:r>
              <a:rPr lang="en-US" sz="3200" dirty="0" err="1">
                <a:solidFill>
                  <a:srgbClr val="000000"/>
                </a:solidFill>
                <a:latin typeface="Mommi"/>
                <a:cs typeface="Mommi"/>
              </a:rPr>
              <a:t>ปี</a:t>
            </a:r>
            <a:endParaRPr lang="en-US" sz="3200" dirty="0">
              <a:solidFill>
                <a:srgbClr val="000000"/>
              </a:solidFill>
              <a:latin typeface="Mommi"/>
              <a:cs typeface="Mommi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2378285" y="3042783"/>
            <a:ext cx="4971282" cy="2283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Mommi"/>
                <a:cs typeface="Mommi"/>
              </a:rPr>
              <a:t>บุคคลธรรมดา</a:t>
            </a:r>
            <a:r>
              <a:rPr lang="en-US" sz="3200" dirty="0">
                <a:solidFill>
                  <a:srgbClr val="000000"/>
                </a:solidFill>
                <a:latin typeface="Mommi"/>
                <a:cs typeface="Momm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mmi"/>
                <a:cs typeface="Mommi"/>
              </a:rPr>
              <a:t>ควรเป็นบุคคลที่เคยทำงานนั้นมาก่อน</a:t>
            </a:r>
            <a:r>
              <a:rPr lang="en-US" sz="3200" dirty="0">
                <a:solidFill>
                  <a:srgbClr val="000000"/>
                </a:solidFill>
                <a:latin typeface="Mommi"/>
                <a:cs typeface="Momm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mmi"/>
                <a:cs typeface="Mommi"/>
              </a:rPr>
              <a:t>โดยแนบหลักฐาน</a:t>
            </a:r>
            <a:r>
              <a:rPr lang="en-US" sz="3200" dirty="0">
                <a:solidFill>
                  <a:srgbClr val="000000"/>
                </a:solidFill>
                <a:latin typeface="Mommi"/>
                <a:cs typeface="Momm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mmi"/>
                <a:cs typeface="Mommi"/>
              </a:rPr>
              <a:t>การทำงานที่ผ่านมา</a:t>
            </a:r>
            <a:r>
              <a:rPr lang="en-US" sz="3200" dirty="0">
                <a:solidFill>
                  <a:srgbClr val="000000"/>
                </a:solidFill>
                <a:latin typeface="Mommi"/>
                <a:cs typeface="Mommi"/>
              </a:rPr>
              <a:t>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345348" y="6413484"/>
            <a:ext cx="4255268" cy="2860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Mommi"/>
                <a:cs typeface="Mommi"/>
              </a:rPr>
              <a:t>เป็นบุคคลที่มีความสามารถในงานที่รับจ้าง</a:t>
            </a:r>
            <a:r>
              <a:rPr lang="en-US" sz="3200" dirty="0">
                <a:solidFill>
                  <a:srgbClr val="000000"/>
                </a:solidFill>
                <a:latin typeface="Mommi"/>
                <a:cs typeface="Momm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mmi"/>
                <a:cs typeface="Mommi"/>
              </a:rPr>
              <a:t>เช่น</a:t>
            </a:r>
            <a:r>
              <a:rPr lang="en-US" sz="3200" dirty="0">
                <a:solidFill>
                  <a:srgbClr val="000000"/>
                </a:solidFill>
                <a:latin typeface="Mommi"/>
                <a:cs typeface="Momm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mmi"/>
                <a:cs typeface="Mommi"/>
              </a:rPr>
              <a:t>จ้างเหมาแปลภาษา</a:t>
            </a:r>
            <a:r>
              <a:rPr lang="en-US" sz="3200" dirty="0">
                <a:solidFill>
                  <a:srgbClr val="000000"/>
                </a:solidFill>
                <a:latin typeface="Mommi"/>
                <a:cs typeface="Momm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mmi"/>
                <a:cs typeface="Mommi"/>
              </a:rPr>
              <a:t>ควรมีวุฒิการศึกษาด้านภาษา</a:t>
            </a:r>
            <a:endParaRPr lang="en-US" sz="3200" dirty="0">
              <a:solidFill>
                <a:srgbClr val="000000"/>
              </a:solidFill>
              <a:latin typeface="Mommi"/>
              <a:cs typeface="Mommi"/>
            </a:endParaRPr>
          </a:p>
        </p:txBody>
      </p:sp>
      <p:grpSp>
        <p:nvGrpSpPr>
          <p:cNvPr id="40" name="Group 22">
            <a:extLst>
              <a:ext uri="{FF2B5EF4-FFF2-40B4-BE49-F238E27FC236}">
                <a16:creationId xmlns:a16="http://schemas.microsoft.com/office/drawing/2014/main" id="{B497D2B7-5A43-0622-65E1-64C59933A93F}"/>
              </a:ext>
            </a:extLst>
          </p:cNvPr>
          <p:cNvGrpSpPr/>
          <p:nvPr/>
        </p:nvGrpSpPr>
        <p:grpSpPr>
          <a:xfrm>
            <a:off x="3605029" y="2285691"/>
            <a:ext cx="5473382" cy="1050086"/>
            <a:chOff x="0" y="0"/>
            <a:chExt cx="3703587" cy="2178980"/>
          </a:xfrm>
        </p:grpSpPr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C6C8EFB1-63D5-F5DB-FB08-BC8AB4AA198E}"/>
                </a:ext>
              </a:extLst>
            </p:cNvPr>
            <p:cNvSpPr/>
            <p:nvPr/>
          </p:nvSpPr>
          <p:spPr>
            <a:xfrm>
              <a:off x="0" y="0"/>
              <a:ext cx="3703587" cy="2178980"/>
            </a:xfrm>
            <a:custGeom>
              <a:avLst/>
              <a:gdLst/>
              <a:ahLst/>
              <a:cxnLst/>
              <a:rect l="l" t="t" r="r" b="b"/>
              <a:pathLst>
                <a:path w="3703587" h="2178980">
                  <a:moveTo>
                    <a:pt x="60822" y="0"/>
                  </a:moveTo>
                  <a:lnTo>
                    <a:pt x="3642765" y="0"/>
                  </a:lnTo>
                  <a:cubicBezTo>
                    <a:pt x="3676356" y="0"/>
                    <a:pt x="3703587" y="27231"/>
                    <a:pt x="3703587" y="60822"/>
                  </a:cubicBezTo>
                  <a:lnTo>
                    <a:pt x="3703587" y="2118158"/>
                  </a:lnTo>
                  <a:cubicBezTo>
                    <a:pt x="3703587" y="2151749"/>
                    <a:pt x="3676356" y="2178980"/>
                    <a:pt x="3642765" y="2178980"/>
                  </a:cubicBezTo>
                  <a:lnTo>
                    <a:pt x="60822" y="2178980"/>
                  </a:lnTo>
                  <a:cubicBezTo>
                    <a:pt x="27231" y="2178980"/>
                    <a:pt x="0" y="2151749"/>
                    <a:pt x="0" y="2118158"/>
                  </a:cubicBezTo>
                  <a:lnTo>
                    <a:pt x="0" y="60822"/>
                  </a:lnTo>
                  <a:cubicBezTo>
                    <a:pt x="0" y="27231"/>
                    <a:pt x="27231" y="0"/>
                    <a:pt x="6082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93D2F6">
                  <a:alpha val="8196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42" name="TextBox 24">
              <a:extLst>
                <a:ext uri="{FF2B5EF4-FFF2-40B4-BE49-F238E27FC236}">
                  <a16:creationId xmlns:a16="http://schemas.microsoft.com/office/drawing/2014/main" id="{57F79708-BEAE-7EE3-B833-A01115D6A9BE}"/>
                </a:ext>
              </a:extLst>
            </p:cNvPr>
            <p:cNvSpPr txBox="1"/>
            <p:nvPr/>
          </p:nvSpPr>
          <p:spPr>
            <a:xfrm>
              <a:off x="0" y="-152400"/>
              <a:ext cx="3703587" cy="2331380"/>
            </a:xfrm>
            <a:prstGeom prst="rect">
              <a:avLst/>
            </a:prstGeom>
          </p:spPr>
          <p:txBody>
            <a:bodyPr lIns="46056" tIns="46056" rIns="46056" bIns="460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TextBox 36">
            <a:extLst>
              <a:ext uri="{FF2B5EF4-FFF2-40B4-BE49-F238E27FC236}">
                <a16:creationId xmlns:a16="http://schemas.microsoft.com/office/drawing/2014/main" id="{C526ACAD-907F-AC3C-809A-FFDA324AA2DD}"/>
              </a:ext>
            </a:extLst>
          </p:cNvPr>
          <p:cNvSpPr txBox="1"/>
          <p:nvPr/>
        </p:nvSpPr>
        <p:spPr>
          <a:xfrm>
            <a:off x="3923569" y="2557078"/>
            <a:ext cx="4852772" cy="549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41" lvl="1" algn="l">
              <a:lnSpc>
                <a:spcPts val="4480"/>
              </a:lnSpc>
              <a:spcBef>
                <a:spcPct val="0"/>
              </a:spcBef>
            </a:pPr>
            <a:r>
              <a:rPr lang="th-TH" sz="3200" dirty="0">
                <a:solidFill>
                  <a:srgbClr val="000000"/>
                </a:solidFill>
                <a:cs typeface="Mommi"/>
              </a:rPr>
              <a:t>ไม่มีความเกี่ยวข้องกัน</a:t>
            </a:r>
            <a:endParaRPr lang="en-US" sz="3200" dirty="0">
              <a:solidFill>
                <a:srgbClr val="000000"/>
              </a:solidFill>
              <a:cs typeface="Momm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351652" flipH="1">
            <a:off x="-757014" y="255212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-10505627" flipH="1">
            <a:off x="8004704" y="3029096"/>
            <a:ext cx="13067093" cy="3795396"/>
          </a:xfrm>
          <a:custGeom>
            <a:avLst/>
            <a:gdLst/>
            <a:ahLst/>
            <a:cxnLst/>
            <a:rect l="l" t="t" r="r" b="b"/>
            <a:pathLst>
              <a:path w="13067093" h="3795396">
                <a:moveTo>
                  <a:pt x="13067093" y="0"/>
                </a:moveTo>
                <a:lnTo>
                  <a:pt x="0" y="0"/>
                </a:lnTo>
                <a:lnTo>
                  <a:pt x="0" y="3795396"/>
                </a:lnTo>
                <a:lnTo>
                  <a:pt x="13067093" y="3795396"/>
                </a:lnTo>
                <a:lnTo>
                  <a:pt x="13067093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0351652" flipH="1">
            <a:off x="-1290545" y="71334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-10351652" flipH="1">
            <a:off x="7054681" y="1501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9"/>
                </a:lnTo>
                <a:lnTo>
                  <a:pt x="12145959" y="3527849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622815" flipH="1">
            <a:off x="-716405" y="6208862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9"/>
                </a:lnTo>
                <a:lnTo>
                  <a:pt x="12145959" y="3527849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rot="622815" flipH="1">
            <a:off x="7270135" y="6300660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8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8" y="3527848"/>
                </a:lnTo>
                <a:lnTo>
                  <a:pt x="12145958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9" name="Group 9"/>
          <p:cNvGrpSpPr/>
          <p:nvPr/>
        </p:nvGrpSpPr>
        <p:grpSpPr>
          <a:xfrm>
            <a:off x="3523987" y="2375968"/>
            <a:ext cx="11442919" cy="5868918"/>
            <a:chOff x="0" y="0"/>
            <a:chExt cx="4842930" cy="24838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B5DFF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2018197" flipH="1">
            <a:off x="7916882" y="-1906464"/>
            <a:ext cx="14100050" cy="4095423"/>
          </a:xfrm>
          <a:custGeom>
            <a:avLst/>
            <a:gdLst/>
            <a:ahLst/>
            <a:cxnLst/>
            <a:rect l="l" t="t" r="r" b="b"/>
            <a:pathLst>
              <a:path w="14100050" h="4095423">
                <a:moveTo>
                  <a:pt x="14100050" y="0"/>
                </a:moveTo>
                <a:lnTo>
                  <a:pt x="0" y="0"/>
                </a:lnTo>
                <a:lnTo>
                  <a:pt x="0" y="4095423"/>
                </a:lnTo>
                <a:lnTo>
                  <a:pt x="14100050" y="4095423"/>
                </a:lnTo>
                <a:lnTo>
                  <a:pt x="1410005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Freeform 13"/>
          <p:cNvSpPr/>
          <p:nvPr/>
        </p:nvSpPr>
        <p:spPr>
          <a:xfrm rot="-10356563">
            <a:off x="-5656478" y="7615286"/>
            <a:ext cx="15146343" cy="4399323"/>
          </a:xfrm>
          <a:custGeom>
            <a:avLst/>
            <a:gdLst/>
            <a:ahLst/>
            <a:cxnLst/>
            <a:rect l="l" t="t" r="r" b="b"/>
            <a:pathLst>
              <a:path w="15146343" h="4399323">
                <a:moveTo>
                  <a:pt x="0" y="0"/>
                </a:moveTo>
                <a:lnTo>
                  <a:pt x="15146343" y="0"/>
                </a:lnTo>
                <a:lnTo>
                  <a:pt x="15146343" y="4399323"/>
                </a:lnTo>
                <a:lnTo>
                  <a:pt x="0" y="43993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" name="Freeform 14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" name="Freeform 15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9" name="Freeform 19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0" name="Freeform 20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1" name="Freeform 21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2" name="Freeform 22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3" name="Freeform 23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4" name="Freeform 24"/>
          <p:cNvSpPr/>
          <p:nvPr/>
        </p:nvSpPr>
        <p:spPr>
          <a:xfrm flipH="1">
            <a:off x="1028700" y="5751282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7"/>
                </a:lnTo>
                <a:lnTo>
                  <a:pt x="2379378" y="2902297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5" name="Freeform 25"/>
          <p:cNvSpPr/>
          <p:nvPr/>
        </p:nvSpPr>
        <p:spPr>
          <a:xfrm>
            <a:off x="1577300" y="7718733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5" y="0"/>
                </a:lnTo>
                <a:lnTo>
                  <a:pt x="4175095" y="1539567"/>
                </a:lnTo>
                <a:lnTo>
                  <a:pt x="0" y="15395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6" name="Freeform 26"/>
          <p:cNvSpPr/>
          <p:nvPr/>
        </p:nvSpPr>
        <p:spPr>
          <a:xfrm rot="-486232">
            <a:off x="12906895" y="652701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7" name="Freeform 27"/>
          <p:cNvSpPr/>
          <p:nvPr/>
        </p:nvSpPr>
        <p:spPr>
          <a:xfrm rot="696389">
            <a:off x="14395488" y="1566566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8" name="Freeform 28"/>
          <p:cNvSpPr/>
          <p:nvPr/>
        </p:nvSpPr>
        <p:spPr>
          <a:xfrm>
            <a:off x="14865460" y="472628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9"/>
                </a:lnTo>
                <a:lnTo>
                  <a:pt x="0" y="17230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9" name="TextBox 29"/>
          <p:cNvSpPr txBox="1"/>
          <p:nvPr/>
        </p:nvSpPr>
        <p:spPr>
          <a:xfrm>
            <a:off x="4159597" y="2815071"/>
            <a:ext cx="9968806" cy="346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56"/>
              </a:lnSpc>
            </a:pPr>
            <a:r>
              <a:rPr lang="en-US" sz="9468" spc="568">
                <a:solidFill>
                  <a:srgbClr val="724919"/>
                </a:solidFill>
                <a:cs typeface="Amiko TH"/>
              </a:rPr>
              <a:t>แนวปฏิบัติและขั้นตอน</a:t>
            </a:r>
          </a:p>
          <a:p>
            <a:pPr algn="ctr">
              <a:lnSpc>
                <a:spcPts val="13256"/>
              </a:lnSpc>
              <a:spcBef>
                <a:spcPct val="0"/>
              </a:spcBef>
            </a:pPr>
            <a:r>
              <a:rPr lang="en-US" sz="9468" spc="568">
                <a:solidFill>
                  <a:srgbClr val="724919"/>
                </a:solidFill>
                <a:cs typeface="Amiko TH"/>
              </a:rPr>
              <a:t>ด้านการจัดซื้อจัดจ้าง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9429617">
            <a:off x="-1058415" y="-513042"/>
            <a:ext cx="6819421" cy="2075052"/>
          </a:xfrm>
          <a:custGeom>
            <a:avLst/>
            <a:gdLst/>
            <a:ahLst/>
            <a:cxnLst/>
            <a:rect l="l" t="t" r="r" b="b"/>
            <a:pathLst>
              <a:path w="6819421" h="2075052">
                <a:moveTo>
                  <a:pt x="0" y="0"/>
                </a:moveTo>
                <a:lnTo>
                  <a:pt x="6819421" y="0"/>
                </a:lnTo>
                <a:lnTo>
                  <a:pt x="6819421" y="2075053"/>
                </a:lnTo>
                <a:lnTo>
                  <a:pt x="0" y="2075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-1154782">
            <a:off x="12858809" y="8823706"/>
            <a:ext cx="6819421" cy="2075052"/>
          </a:xfrm>
          <a:custGeom>
            <a:avLst/>
            <a:gdLst/>
            <a:ahLst/>
            <a:cxnLst/>
            <a:rect l="l" t="t" r="r" b="b"/>
            <a:pathLst>
              <a:path w="6819421" h="2075052">
                <a:moveTo>
                  <a:pt x="0" y="0"/>
                </a:moveTo>
                <a:lnTo>
                  <a:pt x="6819421" y="0"/>
                </a:lnTo>
                <a:lnTo>
                  <a:pt x="6819421" y="2075052"/>
                </a:lnTo>
                <a:lnTo>
                  <a:pt x="0" y="2075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4302287">
            <a:off x="-2236077" y="-6225102"/>
            <a:ext cx="7193183" cy="7786937"/>
          </a:xfrm>
          <a:custGeom>
            <a:avLst/>
            <a:gdLst/>
            <a:ahLst/>
            <a:cxnLst/>
            <a:rect l="l" t="t" r="r" b="b"/>
            <a:pathLst>
              <a:path w="7193183" h="7786937">
                <a:moveTo>
                  <a:pt x="0" y="0"/>
                </a:moveTo>
                <a:lnTo>
                  <a:pt x="7193183" y="0"/>
                </a:lnTo>
                <a:lnTo>
                  <a:pt x="7193183" y="7786937"/>
                </a:lnTo>
                <a:lnTo>
                  <a:pt x="0" y="77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9326555" flipH="1" flipV="1">
            <a:off x="14217574" y="8754688"/>
            <a:ext cx="7193183" cy="7786937"/>
          </a:xfrm>
          <a:custGeom>
            <a:avLst/>
            <a:gdLst/>
            <a:ahLst/>
            <a:cxnLst/>
            <a:rect l="l" t="t" r="r" b="b"/>
            <a:pathLst>
              <a:path w="7193183" h="7786937">
                <a:moveTo>
                  <a:pt x="7193183" y="7786938"/>
                </a:moveTo>
                <a:lnTo>
                  <a:pt x="0" y="7786938"/>
                </a:lnTo>
                <a:lnTo>
                  <a:pt x="0" y="0"/>
                </a:lnTo>
                <a:lnTo>
                  <a:pt x="7193183" y="0"/>
                </a:lnTo>
                <a:lnTo>
                  <a:pt x="7193183" y="778693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1124514">
            <a:off x="16973972" y="6734239"/>
            <a:ext cx="2187300" cy="4971136"/>
          </a:xfrm>
          <a:custGeom>
            <a:avLst/>
            <a:gdLst/>
            <a:ahLst/>
            <a:cxnLst/>
            <a:rect l="l" t="t" r="r" b="b"/>
            <a:pathLst>
              <a:path w="2187300" h="4971136">
                <a:moveTo>
                  <a:pt x="0" y="0"/>
                </a:moveTo>
                <a:lnTo>
                  <a:pt x="2187300" y="0"/>
                </a:lnTo>
                <a:lnTo>
                  <a:pt x="2187300" y="4971136"/>
                </a:lnTo>
                <a:lnTo>
                  <a:pt x="0" y="4971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rot="-9805870">
            <a:off x="-1093650" y="-445222"/>
            <a:ext cx="2187300" cy="4971136"/>
          </a:xfrm>
          <a:custGeom>
            <a:avLst/>
            <a:gdLst/>
            <a:ahLst/>
            <a:cxnLst/>
            <a:rect l="l" t="t" r="r" b="b"/>
            <a:pathLst>
              <a:path w="2187300" h="4971136">
                <a:moveTo>
                  <a:pt x="0" y="0"/>
                </a:moveTo>
                <a:lnTo>
                  <a:pt x="2187300" y="0"/>
                </a:lnTo>
                <a:lnTo>
                  <a:pt x="2187300" y="4971136"/>
                </a:lnTo>
                <a:lnTo>
                  <a:pt x="0" y="4971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>
            <a:off x="2010553" y="2804157"/>
            <a:ext cx="4603738" cy="5497001"/>
          </a:xfrm>
          <a:custGeom>
            <a:avLst/>
            <a:gdLst/>
            <a:ahLst/>
            <a:cxnLst/>
            <a:rect l="l" t="t" r="r" b="b"/>
            <a:pathLst>
              <a:path w="4603738" h="5497001">
                <a:moveTo>
                  <a:pt x="0" y="0"/>
                </a:moveTo>
                <a:lnTo>
                  <a:pt x="4603739" y="0"/>
                </a:lnTo>
                <a:lnTo>
                  <a:pt x="4603739" y="5497001"/>
                </a:lnTo>
                <a:lnTo>
                  <a:pt x="0" y="5497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7188736" y="2731089"/>
            <a:ext cx="4898248" cy="5848654"/>
          </a:xfrm>
          <a:custGeom>
            <a:avLst/>
            <a:gdLst/>
            <a:ahLst/>
            <a:cxnLst/>
            <a:rect l="l" t="t" r="r" b="b"/>
            <a:pathLst>
              <a:path w="4898248" h="5848654">
                <a:moveTo>
                  <a:pt x="0" y="0"/>
                </a:moveTo>
                <a:lnTo>
                  <a:pt x="4898247" y="0"/>
                </a:lnTo>
                <a:lnTo>
                  <a:pt x="4898247" y="5848654"/>
                </a:lnTo>
                <a:lnTo>
                  <a:pt x="0" y="58486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2366918" y="2804157"/>
            <a:ext cx="4603738" cy="5497001"/>
          </a:xfrm>
          <a:custGeom>
            <a:avLst/>
            <a:gdLst/>
            <a:ahLst/>
            <a:cxnLst/>
            <a:rect l="l" t="t" r="r" b="b"/>
            <a:pathLst>
              <a:path w="4603738" h="5497001">
                <a:moveTo>
                  <a:pt x="0" y="0"/>
                </a:moveTo>
                <a:lnTo>
                  <a:pt x="4603738" y="0"/>
                </a:lnTo>
                <a:lnTo>
                  <a:pt x="4603738" y="5497001"/>
                </a:lnTo>
                <a:lnTo>
                  <a:pt x="0" y="5497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TextBox 12"/>
          <p:cNvSpPr txBox="1"/>
          <p:nvPr/>
        </p:nvSpPr>
        <p:spPr>
          <a:xfrm>
            <a:off x="2410698" y="3746420"/>
            <a:ext cx="1463591" cy="1540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94"/>
              </a:lnSpc>
            </a:pPr>
            <a:r>
              <a:rPr lang="en-US" sz="10422">
                <a:solidFill>
                  <a:srgbClr val="50483A"/>
                </a:solidFill>
                <a:latin typeface="EFCO Brookshire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19691" y="3746420"/>
            <a:ext cx="1463591" cy="1540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94"/>
              </a:lnSpc>
            </a:pPr>
            <a:r>
              <a:rPr lang="en-US" sz="10422">
                <a:solidFill>
                  <a:srgbClr val="50483A"/>
                </a:solidFill>
                <a:latin typeface="EFCO Brookshire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826034" y="3746420"/>
            <a:ext cx="1463591" cy="1540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94"/>
              </a:lnSpc>
            </a:pPr>
            <a:r>
              <a:rPr lang="en-US" sz="10422">
                <a:solidFill>
                  <a:srgbClr val="50483A"/>
                </a:solidFill>
                <a:latin typeface="EFCO Brookshire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73659" y="5877508"/>
            <a:ext cx="2531363" cy="1381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2"/>
              </a:lnSpc>
            </a:pPr>
            <a:r>
              <a:rPr lang="en-US" sz="2811">
                <a:solidFill>
                  <a:srgbClr val="746953"/>
                </a:solidFill>
                <a:latin typeface="Amiko TH"/>
                <a:cs typeface="Amiko TH"/>
              </a:rPr>
              <a:t>จัดทำ TOR ในระบบ One Stop Service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19691" y="5388672"/>
            <a:ext cx="3765138" cy="2396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1"/>
              </a:lnSpc>
            </a:pPr>
            <a:r>
              <a:rPr lang="en-US" sz="2811">
                <a:solidFill>
                  <a:srgbClr val="746953"/>
                </a:solidFill>
                <a:latin typeface="Amiko TH"/>
                <a:cs typeface="Amiko TH"/>
              </a:rPr>
              <a:t>ตรวจสอบ TOR </a:t>
            </a:r>
          </a:p>
          <a:p>
            <a:pPr algn="l">
              <a:lnSpc>
                <a:spcPts val="4751"/>
              </a:lnSpc>
            </a:pPr>
            <a:r>
              <a:rPr lang="en-US" sz="2811">
                <a:solidFill>
                  <a:srgbClr val="0097B2"/>
                </a:solidFill>
                <a:latin typeface="Amiko TH"/>
                <a:cs typeface="Amiko TH"/>
              </a:rPr>
              <a:t>CAMT วงเงิน 1-5 หมื่น =ปิ๋ม</a:t>
            </a:r>
          </a:p>
          <a:p>
            <a:pPr algn="l">
              <a:lnSpc>
                <a:spcPts val="4751"/>
              </a:lnSpc>
            </a:pPr>
            <a:r>
              <a:rPr lang="en-US" sz="2811">
                <a:solidFill>
                  <a:srgbClr val="7ED957"/>
                </a:solidFill>
                <a:latin typeface="Amiko TH"/>
                <a:cs typeface="Amiko TH"/>
              </a:rPr>
              <a:t>CAMT วงเงิน 5 หมื่นขึ้นไป = สนุปปี้</a:t>
            </a:r>
          </a:p>
          <a:p>
            <a:pPr algn="l">
              <a:lnSpc>
                <a:spcPts val="4751"/>
              </a:lnSpc>
            </a:pPr>
            <a:r>
              <a:rPr lang="en-US" sz="2811">
                <a:solidFill>
                  <a:srgbClr val="FF914D"/>
                </a:solidFill>
                <a:latin typeface="Amiko TH"/>
                <a:cs typeface="Amiko TH"/>
              </a:rPr>
              <a:t>ทุกวงเงินของ DITC = ขวัญ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135499" y="5877508"/>
            <a:ext cx="2531363" cy="1381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2"/>
              </a:lnSpc>
            </a:pPr>
            <a:r>
              <a:rPr lang="en-US" sz="2811">
                <a:solidFill>
                  <a:srgbClr val="746953"/>
                </a:solidFill>
                <a:latin typeface="Amiko TH"/>
                <a:cs typeface="Amiko TH"/>
              </a:rPr>
              <a:t>เสนอกรรมการกำหนด TOR ลงนาม</a:t>
            </a:r>
          </a:p>
        </p:txBody>
      </p:sp>
      <p:sp>
        <p:nvSpPr>
          <p:cNvPr id="18" name="Freeform 18"/>
          <p:cNvSpPr/>
          <p:nvPr/>
        </p:nvSpPr>
        <p:spPr>
          <a:xfrm>
            <a:off x="428432" y="7027783"/>
            <a:ext cx="2471034" cy="3624183"/>
          </a:xfrm>
          <a:custGeom>
            <a:avLst/>
            <a:gdLst/>
            <a:ahLst/>
            <a:cxnLst/>
            <a:rect l="l" t="t" r="r" b="b"/>
            <a:pathLst>
              <a:path w="2471034" h="3624183">
                <a:moveTo>
                  <a:pt x="0" y="0"/>
                </a:moveTo>
                <a:lnTo>
                  <a:pt x="2471033" y="0"/>
                </a:lnTo>
                <a:lnTo>
                  <a:pt x="2471033" y="3624183"/>
                </a:lnTo>
                <a:lnTo>
                  <a:pt x="0" y="36241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9" name="TextBox 19"/>
          <p:cNvSpPr txBox="1"/>
          <p:nvPr/>
        </p:nvSpPr>
        <p:spPr>
          <a:xfrm>
            <a:off x="2351295" y="955028"/>
            <a:ext cx="13605902" cy="16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9"/>
              </a:lnSpc>
            </a:pPr>
            <a:r>
              <a:rPr lang="en-US" sz="9999">
                <a:solidFill>
                  <a:srgbClr val="50483A"/>
                </a:solidFill>
                <a:latin typeface="Amiko TH"/>
                <a:cs typeface="Amiko TH"/>
              </a:rPr>
              <a:t>การจัดทำ TOR งานจัดซื้อจัดจ้าง</a:t>
            </a:r>
          </a:p>
        </p:txBody>
      </p:sp>
      <p:sp>
        <p:nvSpPr>
          <p:cNvPr id="20" name="Freeform 20"/>
          <p:cNvSpPr/>
          <p:nvPr/>
        </p:nvSpPr>
        <p:spPr>
          <a:xfrm rot="-964286" flipH="1">
            <a:off x="15735140" y="480764"/>
            <a:ext cx="2471034" cy="3624183"/>
          </a:xfrm>
          <a:custGeom>
            <a:avLst/>
            <a:gdLst/>
            <a:ahLst/>
            <a:cxnLst/>
            <a:rect l="l" t="t" r="r" b="b"/>
            <a:pathLst>
              <a:path w="2471034" h="3624183">
                <a:moveTo>
                  <a:pt x="2471033" y="0"/>
                </a:moveTo>
                <a:lnTo>
                  <a:pt x="0" y="0"/>
                </a:lnTo>
                <a:lnTo>
                  <a:pt x="0" y="3624183"/>
                </a:lnTo>
                <a:lnTo>
                  <a:pt x="2471033" y="3624183"/>
                </a:lnTo>
                <a:lnTo>
                  <a:pt x="24710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1" name="TextBox 21"/>
          <p:cNvSpPr txBox="1"/>
          <p:nvPr/>
        </p:nvSpPr>
        <p:spPr>
          <a:xfrm>
            <a:off x="2631688" y="5025601"/>
            <a:ext cx="2282721" cy="75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4AAD"/>
                </a:solidFill>
                <a:cs typeface="Amiko TH"/>
              </a:rPr>
              <a:t>หน่วยงาน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19691" y="4799653"/>
            <a:ext cx="2282721" cy="67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5757"/>
                </a:solidFill>
                <a:cs typeface="Amiko TH"/>
              </a:rPr>
              <a:t>หน่วยพัสดุ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26034" y="5098669"/>
            <a:ext cx="2282721" cy="75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4AAD"/>
                </a:solidFill>
                <a:cs typeface="Amiko TH"/>
              </a:rPr>
              <a:t>หน่วยงาน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CA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37082" y="-337903"/>
            <a:ext cx="21481611" cy="12083406"/>
          </a:xfrm>
          <a:custGeom>
            <a:avLst/>
            <a:gdLst/>
            <a:ahLst/>
            <a:cxnLst/>
            <a:rect l="l" t="t" r="r" b="b"/>
            <a:pathLst>
              <a:path w="21481611" h="12083406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1421857" y="812919"/>
            <a:ext cx="15444287" cy="11467383"/>
          </a:xfrm>
          <a:custGeom>
            <a:avLst/>
            <a:gdLst/>
            <a:ahLst/>
            <a:cxnLst/>
            <a:rect l="l" t="t" r="r" b="b"/>
            <a:pathLst>
              <a:path w="15444287" h="11467383">
                <a:moveTo>
                  <a:pt x="0" y="0"/>
                </a:moveTo>
                <a:lnTo>
                  <a:pt x="15444286" y="0"/>
                </a:lnTo>
                <a:lnTo>
                  <a:pt x="15444286" y="11467383"/>
                </a:lnTo>
                <a:lnTo>
                  <a:pt x="0" y="114673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>
            <a:off x="15216613" y="6915963"/>
            <a:ext cx="5510151" cy="3533384"/>
          </a:xfrm>
          <a:custGeom>
            <a:avLst/>
            <a:gdLst/>
            <a:ahLst/>
            <a:cxnLst/>
            <a:rect l="l" t="t" r="r" b="b"/>
            <a:pathLst>
              <a:path w="5510151" h="3533384">
                <a:moveTo>
                  <a:pt x="0" y="0"/>
                </a:moveTo>
                <a:lnTo>
                  <a:pt x="5510151" y="0"/>
                </a:lnTo>
                <a:lnTo>
                  <a:pt x="5510151" y="3533384"/>
                </a:lnTo>
                <a:lnTo>
                  <a:pt x="0" y="3533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>
            <a:off x="-735297" y="4485031"/>
            <a:ext cx="3086100" cy="6172200"/>
          </a:xfrm>
          <a:custGeom>
            <a:avLst/>
            <a:gdLst/>
            <a:ahLst/>
            <a:cxnLst/>
            <a:rect l="l" t="t" r="r" b="b"/>
            <a:pathLst>
              <a:path w="3086100" h="6172200">
                <a:moveTo>
                  <a:pt x="0" y="0"/>
                </a:moveTo>
                <a:lnTo>
                  <a:pt x="3086100" y="0"/>
                </a:lnTo>
                <a:lnTo>
                  <a:pt x="308610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TextBox 6"/>
          <p:cNvSpPr txBox="1"/>
          <p:nvPr/>
        </p:nvSpPr>
        <p:spPr>
          <a:xfrm>
            <a:off x="2149699" y="2577534"/>
            <a:ext cx="6054433" cy="1316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6"/>
              </a:lnSpc>
            </a:pPr>
            <a:r>
              <a:rPr lang="en-US" sz="7893">
                <a:solidFill>
                  <a:srgbClr val="866954"/>
                </a:solidFill>
                <a:cs typeface="Amiko TH"/>
              </a:rPr>
              <a:t>หน่วยงาน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76612" y="4244431"/>
            <a:ext cx="6527069" cy="599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667">
                <a:solidFill>
                  <a:srgbClr val="004AAD"/>
                </a:solidFill>
                <a:latin typeface="Amiko TH"/>
                <a:cs typeface="Amiko TH"/>
              </a:rPr>
              <a:t> จัดทำในระบบ One Stop Service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49699" y="802708"/>
            <a:ext cx="13456345" cy="1889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spc="599">
                <a:solidFill>
                  <a:srgbClr val="44312B"/>
                </a:solidFill>
                <a:cs typeface="Amiko TH"/>
              </a:rPr>
              <a:t>การจัดทำรายงานขอซื้อขอจ้าง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69734" y="4801569"/>
            <a:ext cx="1927920" cy="67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2"/>
              </a:lnSpc>
              <a:spcBef>
                <a:spcPct val="0"/>
              </a:spcBef>
            </a:pPr>
            <a:r>
              <a:rPr lang="en-US" sz="2811">
                <a:solidFill>
                  <a:srgbClr val="000000"/>
                </a:solidFill>
                <a:latin typeface="Amiko TH"/>
                <a:cs typeface="Amiko TH"/>
              </a:rPr>
              <a:t>โครงการ ของ DITC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9734" y="5335015"/>
            <a:ext cx="3023592" cy="67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2"/>
              </a:lnSpc>
              <a:spcBef>
                <a:spcPct val="0"/>
              </a:spcBef>
            </a:pPr>
            <a:r>
              <a:rPr lang="en-US" sz="2811">
                <a:solidFill>
                  <a:srgbClr val="000000"/>
                </a:solidFill>
                <a:latin typeface="Amiko TH"/>
                <a:cs typeface="Amiko TH"/>
              </a:rPr>
              <a:t>โครงการเงินอุดหนุนของ CAMT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9734" y="5870288"/>
            <a:ext cx="2550319" cy="67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2"/>
              </a:lnSpc>
              <a:spcBef>
                <a:spcPct val="0"/>
              </a:spcBef>
            </a:pPr>
            <a:r>
              <a:rPr lang="en-US" sz="2811">
                <a:solidFill>
                  <a:srgbClr val="000000"/>
                </a:solidFill>
                <a:cs typeface="Amiko TH"/>
              </a:rPr>
              <a:t>โครงการบัณฑิตภัณฑ์ใหม่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21857" y="6803785"/>
            <a:ext cx="6527069" cy="599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667">
                <a:solidFill>
                  <a:srgbClr val="004AAD"/>
                </a:solidFill>
                <a:latin typeface="Amiko TH"/>
                <a:cs typeface="Amiko TH"/>
              </a:rPr>
              <a:t> จัดทำในระบบ Smart Office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33805" y="7365264"/>
            <a:ext cx="3727698" cy="67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2"/>
              </a:lnSpc>
              <a:spcBef>
                <a:spcPct val="0"/>
              </a:spcBef>
            </a:pPr>
            <a:r>
              <a:rPr lang="en-US" sz="2811">
                <a:solidFill>
                  <a:srgbClr val="000000"/>
                </a:solidFill>
                <a:latin typeface="Amiko TH"/>
                <a:cs typeface="Amiko TH"/>
              </a:rPr>
              <a:t>กิจกรรม/โครงการจากเงินรายได้ CAMT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88266" y="3523074"/>
            <a:ext cx="6527069" cy="599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667">
                <a:solidFill>
                  <a:srgbClr val="004AAD"/>
                </a:solidFill>
                <a:latin typeface="Amiko TH"/>
                <a:cs typeface="Amiko TH"/>
              </a:rPr>
              <a:t>ตรวจสอบเอกสารและจัดทำในระบบ บัญชี 3 มิติ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14957" y="2254326"/>
            <a:ext cx="6054433" cy="1316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6"/>
              </a:lnSpc>
            </a:pPr>
            <a:r>
              <a:rPr lang="en-US" sz="7893">
                <a:solidFill>
                  <a:srgbClr val="866954"/>
                </a:solidFill>
                <a:cs typeface="Amiko TH"/>
              </a:rPr>
              <a:t>หน่วยพัสดุ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33542" y="4018283"/>
            <a:ext cx="3679254" cy="67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2"/>
              </a:lnSpc>
              <a:spcBef>
                <a:spcPct val="0"/>
              </a:spcBef>
            </a:pPr>
            <a:r>
              <a:rPr lang="en-US" sz="2811">
                <a:solidFill>
                  <a:srgbClr val="FF914D"/>
                </a:solidFill>
                <a:latin typeface="Amiko TH"/>
                <a:cs typeface="Amiko TH"/>
              </a:rPr>
              <a:t>โครงการ ของ DITC ทุกวงเงิน = ขวัญ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78324" y="5203253"/>
            <a:ext cx="3727698" cy="67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2"/>
              </a:lnSpc>
              <a:spcBef>
                <a:spcPct val="0"/>
              </a:spcBef>
            </a:pPr>
            <a:r>
              <a:rPr lang="en-US" sz="2811">
                <a:solidFill>
                  <a:srgbClr val="0097B2"/>
                </a:solidFill>
                <a:latin typeface="Amiko TH"/>
                <a:cs typeface="Amiko TH"/>
              </a:rPr>
              <a:t>กิจกรรม/โครงการจากเงินรายได้ CAMT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853708" y="5917674"/>
            <a:ext cx="4238030" cy="91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6961" lvl="1" indent="-303481" algn="l">
              <a:lnSpc>
                <a:spcPts val="3457"/>
              </a:lnSpc>
              <a:buAutoNum type="arabicPeriod"/>
            </a:pPr>
            <a:r>
              <a:rPr lang="en-US" sz="2811">
                <a:solidFill>
                  <a:srgbClr val="0097B2"/>
                </a:solidFill>
                <a:latin typeface="Amiko TH"/>
                <a:cs typeface="Amiko TH"/>
              </a:rPr>
              <a:t>CAMT วงเงิน 1-5 หมื่น =ปิ๋ม</a:t>
            </a:r>
          </a:p>
          <a:p>
            <a:pPr marL="606961" lvl="1" indent="-303481" algn="l">
              <a:lnSpc>
                <a:spcPts val="3457"/>
              </a:lnSpc>
              <a:buAutoNum type="arabicPeriod"/>
            </a:pPr>
            <a:r>
              <a:rPr lang="en-US" sz="2811">
                <a:solidFill>
                  <a:srgbClr val="7ED957"/>
                </a:solidFill>
                <a:latin typeface="Amiko TH"/>
                <a:cs typeface="Amiko TH"/>
              </a:rPr>
              <a:t>CAMT วงเงิน 5 หมื่นขึ้นไป = สนุปปี้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71140" y="4451622"/>
            <a:ext cx="5888013" cy="880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  <a:spcBef>
                <a:spcPct val="0"/>
              </a:spcBef>
            </a:pPr>
            <a:r>
              <a:rPr lang="en-US" sz="3611">
                <a:solidFill>
                  <a:srgbClr val="004AAD"/>
                </a:solidFill>
                <a:latin typeface="Amiko TH"/>
                <a:cs typeface="Amiko TH"/>
              </a:rPr>
              <a:t>ตรวจสอบเอกสารและจัดทำในระบบ บัญชี 3 มิติ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69813" y="7715211"/>
            <a:ext cx="5690667" cy="67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2"/>
              </a:lnSpc>
              <a:spcBef>
                <a:spcPct val="0"/>
              </a:spcBef>
            </a:pPr>
            <a:r>
              <a:rPr lang="en-US" sz="2811">
                <a:solidFill>
                  <a:srgbClr val="000000"/>
                </a:solidFill>
                <a:latin typeface="Amiko TH"/>
                <a:cs typeface="Amiko TH"/>
              </a:rPr>
              <a:t>โครงการเงินอุดหนุนของ CAMT/โครงการบัณฑิตภัณฑ์ใหม่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36281" y="6796243"/>
            <a:ext cx="6600379" cy="880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  <a:spcBef>
                <a:spcPct val="0"/>
              </a:spcBef>
            </a:pPr>
            <a:r>
              <a:rPr lang="en-US" sz="3611">
                <a:solidFill>
                  <a:srgbClr val="004AAD"/>
                </a:solidFill>
                <a:cs typeface="Amiko TH"/>
              </a:rPr>
              <a:t>ตรวจสอบเอกสาร</a:t>
            </a:r>
            <a:r>
              <a:rPr lang="en-US" sz="3611" u="sng">
                <a:solidFill>
                  <a:srgbClr val="FF5757"/>
                </a:solidFill>
                <a:cs typeface="Amiko TH"/>
              </a:rPr>
              <a:t>แต่ไม่ต้อง</a:t>
            </a:r>
            <a:r>
              <a:rPr lang="en-US" sz="3611">
                <a:solidFill>
                  <a:srgbClr val="004AAD"/>
                </a:solidFill>
                <a:latin typeface="Amiko TH"/>
                <a:cs typeface="Amiko TH"/>
              </a:rPr>
              <a:t>จัดทำในระบบ บัญชี 3 มิติ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853708" y="8496308"/>
            <a:ext cx="4238030" cy="91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6961" lvl="1" indent="-303481" algn="l">
              <a:lnSpc>
                <a:spcPts val="3457"/>
              </a:lnSpc>
              <a:buAutoNum type="arabicPeriod"/>
            </a:pPr>
            <a:r>
              <a:rPr lang="en-US" sz="2811">
                <a:solidFill>
                  <a:srgbClr val="0097B2"/>
                </a:solidFill>
                <a:latin typeface="Amiko TH"/>
                <a:cs typeface="Amiko TH"/>
              </a:rPr>
              <a:t>CAMT วงเงิน 1-5 หมื่น =ปิ๋ม</a:t>
            </a:r>
          </a:p>
          <a:p>
            <a:pPr marL="606961" lvl="1" indent="-303481" algn="l">
              <a:lnSpc>
                <a:spcPts val="3457"/>
              </a:lnSpc>
              <a:buAutoNum type="arabicPeriod"/>
            </a:pPr>
            <a:r>
              <a:rPr lang="en-US" sz="2811">
                <a:solidFill>
                  <a:srgbClr val="7ED957"/>
                </a:solidFill>
                <a:latin typeface="Amiko TH"/>
                <a:cs typeface="Amiko TH"/>
              </a:rPr>
              <a:t>CAMT วงเงิน 5 หมื่นขึ้นไป = สนุปปี้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960</Words>
  <Application>Microsoft Office PowerPoint</Application>
  <PresentationFormat>กำหนดเอง</PresentationFormat>
  <Paragraphs>110</Paragraphs>
  <Slides>13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20" baseType="lpstr">
      <vt:lpstr>Mommi</vt:lpstr>
      <vt:lpstr>EFCO Brookshire</vt:lpstr>
      <vt:lpstr>Gochi Hand</vt:lpstr>
      <vt:lpstr>Amiko TH</vt:lpstr>
      <vt:lpstr>Arial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"ข้อควรระวังในการเบิกจ่ายสำหรับงานจ้างเหมาจัดกิจกรรม"</dc:title>
  <cp:lastModifiedBy>JONGLAK SOMRANG</cp:lastModifiedBy>
  <cp:revision>4</cp:revision>
  <dcterms:created xsi:type="dcterms:W3CDTF">2006-08-16T00:00:00Z</dcterms:created>
  <dcterms:modified xsi:type="dcterms:W3CDTF">2024-05-27T04:58:40Z</dcterms:modified>
  <dc:identifier>DAGGILppeyQ</dc:identifier>
</cp:coreProperties>
</file>