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Amiko TH" panose="020B0604020202020204" charset="-34"/>
      <p:regular r:id="rId13"/>
    </p:embeddedFont>
    <p:embeddedFont>
      <p:font typeface="Athiti Semi-Bold" panose="020B0604020202020204" charset="-34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arykate" panose="020B0604020202020204" charset="0"/>
      <p:regular r:id="rId19"/>
    </p:embeddedFont>
    <p:embeddedFont>
      <p:font typeface="Th Sarabun New" panose="020B0500040200020003" pitchFamily="34" charset="-34"/>
      <p:regular r:id="rId20"/>
      <p:bold r:id="rId21"/>
      <p:italic r:id="rId22"/>
      <p:boldItalic r:id="rId23"/>
    </p:embeddedFont>
    <p:embeddedFont>
      <p:font typeface="Th Sarabun New Bold" panose="020B0604020202020204" charset="-3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5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.svg"/><Relationship Id="rId21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0.svg"/><Relationship Id="rId5" Type="http://schemas.openxmlformats.org/officeDocument/2006/relationships/image" Target="../media/image4.sv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4.svg"/><Relationship Id="rId10" Type="http://schemas.openxmlformats.org/officeDocument/2006/relationships/image" Target="../media/image35.sv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12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5.svg"/><Relationship Id="rId5" Type="http://schemas.openxmlformats.org/officeDocument/2006/relationships/image" Target="../media/image4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7.sv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12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5.svg"/><Relationship Id="rId5" Type="http://schemas.openxmlformats.org/officeDocument/2006/relationships/image" Target="../media/image4.sv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3039166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38140">
            <a:off x="8698923" y="-4663008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92842" y="-1028700"/>
            <a:ext cx="2196274" cy="4114800"/>
          </a:xfrm>
          <a:custGeom>
            <a:avLst/>
            <a:gdLst/>
            <a:ahLst/>
            <a:cxnLst/>
            <a:rect l="l" t="t" r="r" b="b"/>
            <a:pathLst>
              <a:path w="2196274" h="4114800">
                <a:moveTo>
                  <a:pt x="0" y="0"/>
                </a:moveTo>
                <a:lnTo>
                  <a:pt x="2196275" y="0"/>
                </a:lnTo>
                <a:lnTo>
                  <a:pt x="21962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852305" y="7974815"/>
            <a:ext cx="7315200" cy="256697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0"/>
                </a:lnTo>
                <a:lnTo>
                  <a:pt x="0" y="2566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2471097"/>
            <a:ext cx="13938154" cy="405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</a:pPr>
            <a:r>
              <a:rPr lang="en-US" sz="14000" spc="588">
                <a:solidFill>
                  <a:srgbClr val="551A25"/>
                </a:solidFill>
                <a:cs typeface="Amiko TH"/>
              </a:rPr>
              <a:t>กระบวนการจัดซื้อจัดจ้างและการเบิกเงิน</a:t>
            </a:r>
          </a:p>
        </p:txBody>
      </p:sp>
      <p:sp>
        <p:nvSpPr>
          <p:cNvPr id="7" name="Freeform 7"/>
          <p:cNvSpPr/>
          <p:nvPr/>
        </p:nvSpPr>
        <p:spPr>
          <a:xfrm rot="-2700000">
            <a:off x="4679669" y="1828986"/>
            <a:ext cx="1260418" cy="1398523"/>
          </a:xfrm>
          <a:custGeom>
            <a:avLst/>
            <a:gdLst/>
            <a:ahLst/>
            <a:cxnLst/>
            <a:rect l="l" t="t" r="r" b="b"/>
            <a:pathLst>
              <a:path w="1260418" h="1398523">
                <a:moveTo>
                  <a:pt x="0" y="0"/>
                </a:moveTo>
                <a:lnTo>
                  <a:pt x="1260418" y="0"/>
                </a:lnTo>
                <a:lnTo>
                  <a:pt x="1260418" y="1398522"/>
                </a:lnTo>
                <a:lnTo>
                  <a:pt x="0" y="13985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6376348"/>
            <a:ext cx="13938154" cy="78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551A25"/>
                </a:solidFill>
                <a:latin typeface="Amiko TH"/>
                <a:cs typeface="Amiko TH"/>
              </a:rPr>
              <a:t>FIN Café  ครั้งที่ 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61864">
            <a:off x="-2699546" y="7000656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4" y="0"/>
                </a:lnTo>
                <a:lnTo>
                  <a:pt x="12630914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668960">
            <a:off x="6316192" y="-6829126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5"/>
                </a:lnTo>
                <a:lnTo>
                  <a:pt x="0" y="113834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36759" y="2141360"/>
            <a:ext cx="13609486" cy="352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841"/>
              </a:lnSpc>
            </a:pPr>
            <a:r>
              <a:rPr lang="en-US" sz="12229" spc="513">
                <a:solidFill>
                  <a:srgbClr val="551A25"/>
                </a:solidFill>
                <a:cs typeface="Amiko TH"/>
              </a:rPr>
              <a:t>การเดินทางเข้าร่วมกิจกรรมของนักศึกษา</a:t>
            </a:r>
          </a:p>
        </p:txBody>
      </p:sp>
      <p:sp>
        <p:nvSpPr>
          <p:cNvPr id="5" name="Freeform 5"/>
          <p:cNvSpPr/>
          <p:nvPr/>
        </p:nvSpPr>
        <p:spPr>
          <a:xfrm rot="-6650677">
            <a:off x="777884" y="1936535"/>
            <a:ext cx="1260418" cy="1398523"/>
          </a:xfrm>
          <a:custGeom>
            <a:avLst/>
            <a:gdLst/>
            <a:ahLst/>
            <a:cxnLst/>
            <a:rect l="l" t="t" r="r" b="b"/>
            <a:pathLst>
              <a:path w="1260418" h="1398523">
                <a:moveTo>
                  <a:pt x="0" y="0"/>
                </a:moveTo>
                <a:lnTo>
                  <a:pt x="1260418" y="0"/>
                </a:lnTo>
                <a:lnTo>
                  <a:pt x="1260418" y="1398523"/>
                </a:lnTo>
                <a:lnTo>
                  <a:pt x="0" y="1398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83810">
            <a:off x="8498036" y="3741440"/>
            <a:ext cx="606501" cy="1702460"/>
          </a:xfrm>
          <a:custGeom>
            <a:avLst/>
            <a:gdLst/>
            <a:ahLst/>
            <a:cxnLst/>
            <a:rect l="l" t="t" r="r" b="b"/>
            <a:pathLst>
              <a:path w="606501" h="1702460">
                <a:moveTo>
                  <a:pt x="0" y="0"/>
                </a:moveTo>
                <a:lnTo>
                  <a:pt x="606501" y="0"/>
                </a:lnTo>
                <a:lnTo>
                  <a:pt x="606501" y="1702459"/>
                </a:lnTo>
                <a:lnTo>
                  <a:pt x="0" y="17024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36759" y="5612182"/>
            <a:ext cx="15667477" cy="298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0" lvl="1" indent="-593720" algn="l">
              <a:lnSpc>
                <a:spcPts val="7699"/>
              </a:lnSpc>
              <a:buAutoNum type="arabicPeriod"/>
            </a:pPr>
            <a:r>
              <a:rPr lang="en-US" sz="5499">
                <a:solidFill>
                  <a:srgbClr val="643C25"/>
                </a:solidFill>
                <a:cs typeface="Amiko TH"/>
              </a:rPr>
              <a:t>ขออนุมัติให้นักศึกษาเข้าร่วมกิจกรรม ขออนุมัติเดินทาง หรือ บันทึกการเข้าร่วมกิจกรรมของนักศึกษา</a:t>
            </a:r>
          </a:p>
          <a:p>
            <a:pPr marL="1187440" lvl="1" indent="-593720" algn="l">
              <a:lnSpc>
                <a:spcPts val="7699"/>
              </a:lnSpc>
              <a:buAutoNum type="arabicPeriod"/>
            </a:pPr>
            <a:r>
              <a:rPr lang="en-US" sz="5499">
                <a:solidFill>
                  <a:srgbClr val="643C25"/>
                </a:solidFill>
                <a:latin typeface="Amiko TH"/>
                <a:cs typeface="Amiko TH"/>
              </a:rPr>
              <a:t>ใบเบิกค่าใช้จ่ายในการเดินทางเข้าร่วมกิจกรรมของนึกศึกษา ส่วนที่ 1 และ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93432" y="4595292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38140">
            <a:off x="-5796395" y="-6611303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5"/>
                </a:lnTo>
                <a:lnTo>
                  <a:pt x="0" y="113834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294819">
            <a:off x="15501340" y="-1210541"/>
            <a:ext cx="2196274" cy="4114800"/>
          </a:xfrm>
          <a:custGeom>
            <a:avLst/>
            <a:gdLst/>
            <a:ahLst/>
            <a:cxnLst/>
            <a:rect l="l" t="t" r="r" b="b"/>
            <a:pathLst>
              <a:path w="2196274" h="4114800">
                <a:moveTo>
                  <a:pt x="0" y="0"/>
                </a:moveTo>
                <a:lnTo>
                  <a:pt x="2196275" y="0"/>
                </a:lnTo>
                <a:lnTo>
                  <a:pt x="21962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852305" y="7974815"/>
            <a:ext cx="7315200" cy="256697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0"/>
                </a:lnTo>
                <a:lnTo>
                  <a:pt x="0" y="2566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36568" y="3695180"/>
            <a:ext cx="14781418" cy="306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83"/>
              </a:lnSpc>
            </a:pPr>
            <a:r>
              <a:rPr lang="en-US" sz="22270" spc="935">
                <a:solidFill>
                  <a:srgbClr val="551A25"/>
                </a:solidFill>
                <a:latin typeface="Marykate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20056">
            <a:off x="2083047" y="7510561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10122">
            <a:off x="-3512132" y="-6180786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4" y="0"/>
                </a:lnTo>
                <a:lnTo>
                  <a:pt x="12630914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2305" y="7974815"/>
            <a:ext cx="7315200" cy="256697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0"/>
                </a:lnTo>
                <a:lnTo>
                  <a:pt x="0" y="25669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1637345" y="-187584"/>
            <a:ext cx="10619756" cy="246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5"/>
              </a:lnSpc>
            </a:pPr>
            <a:r>
              <a:rPr lang="en-US" sz="15900" spc="667">
                <a:solidFill>
                  <a:srgbClr val="EEF4F4"/>
                </a:solidFill>
                <a:latin typeface="Amiko TH"/>
              </a:rPr>
              <a:t>PROCESS</a:t>
            </a:r>
          </a:p>
        </p:txBody>
      </p:sp>
      <p:sp>
        <p:nvSpPr>
          <p:cNvPr id="6" name="AutoShape 6"/>
          <p:cNvSpPr/>
          <p:nvPr/>
        </p:nvSpPr>
        <p:spPr>
          <a:xfrm>
            <a:off x="831777" y="3529913"/>
            <a:ext cx="643803" cy="5500760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410715" y="3264079"/>
            <a:ext cx="1463230" cy="1300219"/>
            <a:chOff x="0" y="0"/>
            <a:chExt cx="1950973" cy="17336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50973" cy="1733625"/>
            </a:xfrm>
            <a:custGeom>
              <a:avLst/>
              <a:gdLst/>
              <a:ahLst/>
              <a:cxnLst/>
              <a:rect l="l" t="t" r="r" b="b"/>
              <a:pathLst>
                <a:path w="1950973" h="1733625">
                  <a:moveTo>
                    <a:pt x="0" y="0"/>
                  </a:moveTo>
                  <a:lnTo>
                    <a:pt x="1950973" y="0"/>
                  </a:lnTo>
                  <a:lnTo>
                    <a:pt x="1950973" y="1733625"/>
                  </a:lnTo>
                  <a:lnTo>
                    <a:pt x="0" y="1733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6268" b="-6268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-Bold"/>
                </a:rPr>
                <a:t>01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6525941" y="3726071"/>
            <a:ext cx="643803" cy="5500760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11" name="Group 11"/>
          <p:cNvGrpSpPr/>
          <p:nvPr/>
        </p:nvGrpSpPr>
        <p:grpSpPr>
          <a:xfrm>
            <a:off x="6156482" y="3207607"/>
            <a:ext cx="1463230" cy="1300219"/>
            <a:chOff x="0" y="0"/>
            <a:chExt cx="1950973" cy="17336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50973" cy="1733625"/>
            </a:xfrm>
            <a:custGeom>
              <a:avLst/>
              <a:gdLst/>
              <a:ahLst/>
              <a:cxnLst/>
              <a:rect l="l" t="t" r="r" b="b"/>
              <a:pathLst>
                <a:path w="1950973" h="1733625">
                  <a:moveTo>
                    <a:pt x="0" y="0"/>
                  </a:moveTo>
                  <a:lnTo>
                    <a:pt x="1950973" y="0"/>
                  </a:lnTo>
                  <a:lnTo>
                    <a:pt x="1950973" y="1733625"/>
                  </a:lnTo>
                  <a:lnTo>
                    <a:pt x="0" y="1733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6268" b="-6268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-Bold"/>
                </a:rPr>
                <a:t>03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4597368" y="3529913"/>
            <a:ext cx="643803" cy="5500760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15" name="Group 15"/>
          <p:cNvGrpSpPr/>
          <p:nvPr/>
        </p:nvGrpSpPr>
        <p:grpSpPr>
          <a:xfrm>
            <a:off x="14116299" y="7733420"/>
            <a:ext cx="1463230" cy="1294286"/>
            <a:chOff x="0" y="0"/>
            <a:chExt cx="1950973" cy="17257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50973" cy="1725715"/>
            </a:xfrm>
            <a:custGeom>
              <a:avLst/>
              <a:gdLst/>
              <a:ahLst/>
              <a:cxnLst/>
              <a:rect l="l" t="t" r="r" b="b"/>
              <a:pathLst>
                <a:path w="1950973" h="1725715">
                  <a:moveTo>
                    <a:pt x="0" y="0"/>
                  </a:moveTo>
                  <a:lnTo>
                    <a:pt x="1950973" y="0"/>
                  </a:lnTo>
                  <a:lnTo>
                    <a:pt x="1950973" y="1725715"/>
                  </a:lnTo>
                  <a:lnTo>
                    <a:pt x="0" y="1725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6526" b="-6526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53507" y="466736"/>
              <a:ext cx="1443960" cy="754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Athiti Semi-Bold"/>
                </a:rPr>
                <a:t>06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3672533" y="3425206"/>
            <a:ext cx="643803" cy="5330726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19" name="Group 19"/>
          <p:cNvGrpSpPr/>
          <p:nvPr/>
        </p:nvGrpSpPr>
        <p:grpSpPr>
          <a:xfrm>
            <a:off x="3262819" y="7608113"/>
            <a:ext cx="1463230" cy="1300219"/>
            <a:chOff x="0" y="0"/>
            <a:chExt cx="1950973" cy="17336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50973" cy="1733625"/>
            </a:xfrm>
            <a:custGeom>
              <a:avLst/>
              <a:gdLst/>
              <a:ahLst/>
              <a:cxnLst/>
              <a:rect l="l" t="t" r="r" b="b"/>
              <a:pathLst>
                <a:path w="1950973" h="1733625">
                  <a:moveTo>
                    <a:pt x="0" y="0"/>
                  </a:moveTo>
                  <a:lnTo>
                    <a:pt x="1950973" y="0"/>
                  </a:lnTo>
                  <a:lnTo>
                    <a:pt x="1950973" y="1733625"/>
                  </a:lnTo>
                  <a:lnTo>
                    <a:pt x="0" y="1733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t="-6268" b="-6268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-Bold"/>
                </a:rPr>
                <a:t>02</a:t>
              </a:r>
            </a:p>
          </p:txBody>
        </p:sp>
      </p:grpSp>
      <p:sp>
        <p:nvSpPr>
          <p:cNvPr id="22" name="AutoShape 22"/>
          <p:cNvSpPr/>
          <p:nvPr/>
        </p:nvSpPr>
        <p:spPr>
          <a:xfrm>
            <a:off x="9586295" y="3078827"/>
            <a:ext cx="643803" cy="5500760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23" name="Group 23"/>
          <p:cNvGrpSpPr/>
          <p:nvPr/>
        </p:nvGrpSpPr>
        <p:grpSpPr>
          <a:xfrm>
            <a:off x="9117286" y="7608113"/>
            <a:ext cx="1463230" cy="1300219"/>
            <a:chOff x="0" y="0"/>
            <a:chExt cx="1950973" cy="17336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50973" cy="1733625"/>
            </a:xfrm>
            <a:custGeom>
              <a:avLst/>
              <a:gdLst/>
              <a:ahLst/>
              <a:cxnLst/>
              <a:rect l="l" t="t" r="r" b="b"/>
              <a:pathLst>
                <a:path w="1950973" h="1733625">
                  <a:moveTo>
                    <a:pt x="0" y="0"/>
                  </a:moveTo>
                  <a:lnTo>
                    <a:pt x="1950973" y="0"/>
                  </a:lnTo>
                  <a:lnTo>
                    <a:pt x="1950973" y="1733625"/>
                  </a:lnTo>
                  <a:lnTo>
                    <a:pt x="0" y="1733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6268" b="-6268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-Bold"/>
                </a:rPr>
                <a:t>04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9751" y="6376547"/>
            <a:ext cx="2299698" cy="3418123"/>
            <a:chOff x="0" y="0"/>
            <a:chExt cx="3066265" cy="4557498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331962"/>
              <a:ext cx="3066265" cy="1116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9D3030"/>
                  </a:solidFill>
                  <a:cs typeface="Th Sarabun New Bold"/>
                </a:rPr>
                <a:t>บันทึกขออนุมัติงบประมาณ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855821"/>
              <a:ext cx="3066265" cy="322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191919"/>
                  </a:solidFill>
                  <a:cs typeface="Th Sarabun New"/>
                </a:rPr>
                <a:t>ก่อนเริ่มทำกิจกรรมทุกครั้งต้องขออนุมัติงบประมาณ ระบุรายการค่าใช้จ่ายให้ใกล้เคียงความเป็นจริงมากที่สุด ตามอัตราที่ระเบียบกำหนดไว้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707656" y="5159286"/>
            <a:ext cx="909460" cy="267371"/>
            <a:chOff x="0" y="0"/>
            <a:chExt cx="1727957" cy="508000"/>
          </a:xfrm>
        </p:grpSpPr>
        <p:sp>
          <p:nvSpPr>
            <p:cNvPr id="30" name="Freeform 30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5216491" y="7204983"/>
            <a:ext cx="3147200" cy="2594159"/>
            <a:chOff x="0" y="0"/>
            <a:chExt cx="4196266" cy="3458878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325967"/>
              <a:ext cx="4196266" cy="1116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44180D"/>
                  </a:solidFill>
                  <a:latin typeface="Th Sarabun New Bold"/>
                  <a:cs typeface="Th Sarabun New Bold"/>
                </a:rPr>
                <a:t>บันทึกขอซื้อ/ขอจ้าง และตารางกำหนดราคากลาง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859188"/>
              <a:ext cx="4196266" cy="2129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191919"/>
                  </a:solidFill>
                  <a:latin typeface="Th Sarabun New"/>
                  <a:cs typeface="Th Sarabun New"/>
                </a:rPr>
                <a:t>กรอกข้อมูลรายการที่จะซื้อหรือจ้าง ตามแบบฟอร์ม ที่กำหนดในระบบ Smart office หรือ One Stop DITC และแนบใบเสนอราคา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 rot="5400000">
            <a:off x="6393112" y="5009814"/>
            <a:ext cx="909460" cy="267371"/>
            <a:chOff x="0" y="0"/>
            <a:chExt cx="1727957" cy="508000"/>
          </a:xfrm>
        </p:grpSpPr>
        <p:sp>
          <p:nvSpPr>
            <p:cNvPr id="36" name="Freeform 36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3902535" y="3050924"/>
            <a:ext cx="2033469" cy="2584634"/>
            <a:chOff x="0" y="0"/>
            <a:chExt cx="2711292" cy="3446178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325967"/>
              <a:ext cx="2711292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BD4B9F"/>
                  </a:solidFill>
                  <a:cs typeface="Th Sarabun New Bold"/>
                </a:rPr>
                <a:t>ใบตรวจรับ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300388"/>
              <a:ext cx="2711292" cy="2675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191919"/>
                  </a:solidFill>
                  <a:latin typeface="Th Sarabun New"/>
                  <a:cs typeface="Th Sarabun New"/>
                </a:rPr>
                <a:t>ใบวางบิล/ใบส่งมอบงาน/ใบส่งของ ภายในกำหนดส่งมอบตามใบสั่งซื้อสั่งจ้าง (หากเกินกำหนดต้องมีค่าปรับ)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 rot="5400000">
            <a:off x="12176272" y="4885342"/>
            <a:ext cx="909460" cy="267371"/>
            <a:chOff x="0" y="0"/>
            <a:chExt cx="1727957" cy="508000"/>
          </a:xfrm>
        </p:grpSpPr>
        <p:sp>
          <p:nvSpPr>
            <p:cNvPr id="42" name="Freeform 42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44" name="Group 44"/>
          <p:cNvGrpSpPr/>
          <p:nvPr/>
        </p:nvGrpSpPr>
        <p:grpSpPr>
          <a:xfrm rot="-5400000">
            <a:off x="3539704" y="6814841"/>
            <a:ext cx="909460" cy="267371"/>
            <a:chOff x="0" y="0"/>
            <a:chExt cx="1727957" cy="508000"/>
          </a:xfrm>
        </p:grpSpPr>
        <p:sp>
          <p:nvSpPr>
            <p:cNvPr id="45" name="Freeform 45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47" name="Group 47"/>
          <p:cNvGrpSpPr/>
          <p:nvPr/>
        </p:nvGrpSpPr>
        <p:grpSpPr>
          <a:xfrm rot="-5400000">
            <a:off x="9453466" y="6929141"/>
            <a:ext cx="909460" cy="267371"/>
            <a:chOff x="0" y="0"/>
            <a:chExt cx="1727957" cy="508000"/>
          </a:xfrm>
        </p:grpSpPr>
        <p:sp>
          <p:nvSpPr>
            <p:cNvPr id="48" name="Freeform 48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2644971" y="3020436"/>
            <a:ext cx="2492624" cy="3809978"/>
            <a:chOff x="0" y="0"/>
            <a:chExt cx="3323498" cy="5079971"/>
          </a:xfrm>
        </p:grpSpPr>
        <p:sp>
          <p:nvSpPr>
            <p:cNvPr id="51" name="TextBox 51"/>
            <p:cNvSpPr txBox="1"/>
            <p:nvPr/>
          </p:nvSpPr>
          <p:spPr>
            <a:xfrm>
              <a:off x="0" y="-298039"/>
              <a:ext cx="3323498" cy="1674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E8441C"/>
                  </a:solidFill>
                  <a:latin typeface="Th Sarabun New Bold"/>
                  <a:cs typeface="Th Sarabun New Bold"/>
                </a:rPr>
                <a:t>กำหนด TOR สำหรับงานจัดซื้อ/จัดจ้าง ตามระเบียบพัสดุ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1433669"/>
              <a:ext cx="3323498" cy="322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000000"/>
                  </a:solidFill>
                  <a:latin typeface="Th Sarabun New"/>
                  <a:cs typeface="Th Sarabun New"/>
                </a:rPr>
                <a:t>คุณลักษณะและขอบเขตงานที่จะซื้อหรือจ้าง สำคัญที่สุด ว่าต้องได้ผลลัพธ์อะไรจากงานนั้นๆ เพราะกรรมการตรวจรับจะตรวจรับตามที่ได้กำหนดไว้ใน TOR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667376" y="3215656"/>
            <a:ext cx="2441436" cy="2632259"/>
            <a:chOff x="0" y="0"/>
            <a:chExt cx="3255248" cy="3509678"/>
          </a:xfrm>
        </p:grpSpPr>
        <p:sp>
          <p:nvSpPr>
            <p:cNvPr id="54" name="TextBox 54"/>
            <p:cNvSpPr txBox="1"/>
            <p:nvPr/>
          </p:nvSpPr>
          <p:spPr>
            <a:xfrm>
              <a:off x="0" y="-325967"/>
              <a:ext cx="3255248" cy="1674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4"/>
                </a:lnSpc>
              </a:pPr>
              <a:r>
                <a:rPr lang="en-US" sz="2600" spc="101">
                  <a:solidFill>
                    <a:srgbClr val="FF3131"/>
                  </a:solidFill>
                  <a:latin typeface="Th Sarabun New Bold"/>
                  <a:cs typeface="Th Sarabun New Bold"/>
                </a:rPr>
                <a:t>รายงานผลการพิจารณา/ขออนุมัติ</a:t>
              </a:r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FF3131"/>
                  </a:solidFill>
                  <a:cs typeface="Th Sarabun New Bold"/>
                </a:rPr>
                <a:t>จัดซื้อจัดจ้าง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417988"/>
              <a:ext cx="3255248" cy="2129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191919"/>
                  </a:solidFill>
                  <a:latin typeface="Th Sarabun New"/>
                  <a:cs typeface="Th Sarabun New"/>
                </a:rPr>
                <a:t>หากวงเงินไม่เกิน 100,000 บาท ไม่ต้องจัดทำใบสั่งซื้อ/สั่งจ้าง และไม่ต้องติดอากรแสตมป์ </a:t>
              </a:r>
            </a:p>
          </p:txBody>
        </p:sp>
      </p:grpSp>
      <p:sp>
        <p:nvSpPr>
          <p:cNvPr id="56" name="AutoShape 56"/>
          <p:cNvSpPr/>
          <p:nvPr/>
        </p:nvSpPr>
        <p:spPr>
          <a:xfrm>
            <a:off x="12270862" y="3857717"/>
            <a:ext cx="643803" cy="5500760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57" name="Group 57"/>
          <p:cNvGrpSpPr/>
          <p:nvPr/>
        </p:nvGrpSpPr>
        <p:grpSpPr>
          <a:xfrm>
            <a:off x="11899387" y="3043021"/>
            <a:ext cx="1463230" cy="1300219"/>
            <a:chOff x="0" y="0"/>
            <a:chExt cx="1950973" cy="1733625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950973" cy="1733625"/>
            </a:xfrm>
            <a:custGeom>
              <a:avLst/>
              <a:gdLst/>
              <a:ahLst/>
              <a:cxnLst/>
              <a:rect l="l" t="t" r="r" b="b"/>
              <a:pathLst>
                <a:path w="1950973" h="1733625">
                  <a:moveTo>
                    <a:pt x="0" y="0"/>
                  </a:moveTo>
                  <a:lnTo>
                    <a:pt x="1950973" y="0"/>
                  </a:lnTo>
                  <a:lnTo>
                    <a:pt x="1950973" y="1733625"/>
                  </a:lnTo>
                  <a:lnTo>
                    <a:pt x="0" y="1733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t="-6268" b="-6268"/>
              </a:stretch>
            </a:blipFill>
          </p:spPr>
        </p:sp>
        <p:sp>
          <p:nvSpPr>
            <p:cNvPr id="59" name="TextBox 59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-Bold"/>
                </a:rPr>
                <a:t>05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1219449" y="7508395"/>
            <a:ext cx="2555736" cy="2175059"/>
            <a:chOff x="0" y="0"/>
            <a:chExt cx="3407648" cy="2900078"/>
          </a:xfrm>
        </p:grpSpPr>
        <p:sp>
          <p:nvSpPr>
            <p:cNvPr id="61" name="TextBox 61"/>
            <p:cNvSpPr txBox="1"/>
            <p:nvPr/>
          </p:nvSpPr>
          <p:spPr>
            <a:xfrm>
              <a:off x="0" y="-325967"/>
              <a:ext cx="3407648" cy="55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CA8477"/>
                  </a:solidFill>
                  <a:latin typeface="Th Sarabun New Bold"/>
                  <a:cs typeface="Th Sarabun New Bold"/>
                </a:rPr>
                <a:t>ใบสั่งซื้อ/สั่งจ้าง/สัญญา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300388"/>
              <a:ext cx="3407648" cy="2129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191919"/>
                  </a:solidFill>
                  <a:latin typeface="Th Sarabun New"/>
                  <a:cs typeface="Th Sarabun New"/>
                </a:rPr>
                <a:t>ผู้ขาย/ผู้รับจ้างลงนามในใบสั่งซื้อ/สั่งจ้าง หรือสัญญา โดยผู้มีอำนาจลงนามตามเอกสารจัดตั้งบริษัท (กรณีเป็นนิติบุคคล)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 rot="5400000">
            <a:off x="16409989" y="4876435"/>
            <a:ext cx="909460" cy="267371"/>
            <a:chOff x="0" y="0"/>
            <a:chExt cx="1727957" cy="508000"/>
          </a:xfrm>
        </p:grpSpPr>
        <p:sp>
          <p:nvSpPr>
            <p:cNvPr id="64" name="Freeform 64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6133104" y="3045988"/>
            <a:ext cx="1463230" cy="1294286"/>
            <a:chOff x="0" y="0"/>
            <a:chExt cx="1950973" cy="172571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950973" cy="1725715"/>
            </a:xfrm>
            <a:custGeom>
              <a:avLst/>
              <a:gdLst/>
              <a:ahLst/>
              <a:cxnLst/>
              <a:rect l="l" t="t" r="r" b="b"/>
              <a:pathLst>
                <a:path w="1950973" h="1725715">
                  <a:moveTo>
                    <a:pt x="0" y="0"/>
                  </a:moveTo>
                  <a:lnTo>
                    <a:pt x="1950973" y="0"/>
                  </a:lnTo>
                  <a:lnTo>
                    <a:pt x="1950973" y="1725715"/>
                  </a:lnTo>
                  <a:lnTo>
                    <a:pt x="0" y="1725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t="-6526" b="-6526"/>
              </a:stretch>
            </a:blipFill>
          </p:spPr>
        </p:sp>
        <p:sp>
          <p:nvSpPr>
            <p:cNvPr id="68" name="TextBox 68"/>
            <p:cNvSpPr txBox="1"/>
            <p:nvPr/>
          </p:nvSpPr>
          <p:spPr>
            <a:xfrm>
              <a:off x="253507" y="466736"/>
              <a:ext cx="1443960" cy="754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Athiti Semi-Bold"/>
                </a:rPr>
                <a:t>07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889505" y="7487295"/>
            <a:ext cx="1950429" cy="2594159"/>
            <a:chOff x="0" y="0"/>
            <a:chExt cx="2600572" cy="3458878"/>
          </a:xfrm>
        </p:grpSpPr>
        <p:sp>
          <p:nvSpPr>
            <p:cNvPr id="70" name="TextBox 70"/>
            <p:cNvSpPr txBox="1"/>
            <p:nvPr/>
          </p:nvSpPr>
          <p:spPr>
            <a:xfrm>
              <a:off x="0" y="-325967"/>
              <a:ext cx="2600572" cy="1116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4"/>
                </a:lnSpc>
              </a:pPr>
              <a:r>
                <a:rPr lang="en-US" sz="2600" spc="101">
                  <a:solidFill>
                    <a:srgbClr val="D051AD"/>
                  </a:solidFill>
                  <a:cs typeface="Th Sarabun New Bold"/>
                </a:rPr>
                <a:t>บันทึกขออนุมัติ</a:t>
              </a:r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spc="101">
                  <a:solidFill>
                    <a:srgbClr val="D051AD"/>
                  </a:solidFill>
                  <a:cs typeface="Th Sarabun New Bold"/>
                </a:rPr>
                <a:t>เบิกจ่าย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859188"/>
              <a:ext cx="2600572" cy="2129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191919"/>
                  </a:solidFill>
                  <a:latin typeface="Th Sarabun New"/>
                  <a:cs typeface="Th Sarabun New"/>
                </a:rPr>
                <a:t>รวบรวมเอกสาร 1-6 ส่งงานการเงิน ตามวันที่ปัจจุบันที่ทำการส่งเอกสาร</a:t>
              </a:r>
            </a:p>
          </p:txBody>
        </p:sp>
      </p:grpSp>
      <p:sp>
        <p:nvSpPr>
          <p:cNvPr id="72" name="AutoShape 72"/>
          <p:cNvSpPr/>
          <p:nvPr/>
        </p:nvSpPr>
        <p:spPr>
          <a:xfrm>
            <a:off x="16542818" y="3726071"/>
            <a:ext cx="643803" cy="5500760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73" name="Group 73"/>
          <p:cNvGrpSpPr/>
          <p:nvPr/>
        </p:nvGrpSpPr>
        <p:grpSpPr>
          <a:xfrm rot="-5400000">
            <a:off x="14464540" y="7071298"/>
            <a:ext cx="909460" cy="267371"/>
            <a:chOff x="0" y="0"/>
            <a:chExt cx="1727957" cy="508000"/>
          </a:xfrm>
        </p:grpSpPr>
        <p:sp>
          <p:nvSpPr>
            <p:cNvPr id="74" name="Freeform 74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75" name="Freeform 75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61864">
            <a:off x="-2699546" y="7000656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4" y="0"/>
                </a:lnTo>
                <a:lnTo>
                  <a:pt x="12630914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081146">
            <a:off x="2784726" y="-7082205"/>
            <a:ext cx="13278149" cy="11966727"/>
          </a:xfrm>
          <a:custGeom>
            <a:avLst/>
            <a:gdLst/>
            <a:ahLst/>
            <a:cxnLst/>
            <a:rect l="l" t="t" r="r" b="b"/>
            <a:pathLst>
              <a:path w="13278149" h="11966727">
                <a:moveTo>
                  <a:pt x="0" y="0"/>
                </a:moveTo>
                <a:lnTo>
                  <a:pt x="13278150" y="0"/>
                </a:lnTo>
                <a:lnTo>
                  <a:pt x="13278150" y="11966727"/>
                </a:lnTo>
                <a:lnTo>
                  <a:pt x="0" y="11966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54404" y="8223047"/>
            <a:ext cx="4433596" cy="1555789"/>
          </a:xfrm>
          <a:custGeom>
            <a:avLst/>
            <a:gdLst/>
            <a:ahLst/>
            <a:cxnLst/>
            <a:rect l="l" t="t" r="r" b="b"/>
            <a:pathLst>
              <a:path w="4433596" h="1555789">
                <a:moveTo>
                  <a:pt x="0" y="0"/>
                </a:moveTo>
                <a:lnTo>
                  <a:pt x="4433596" y="0"/>
                </a:lnTo>
                <a:lnTo>
                  <a:pt x="4433596" y="1555790"/>
                </a:lnTo>
                <a:lnTo>
                  <a:pt x="0" y="1555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41667" y="-57150"/>
            <a:ext cx="13609486" cy="210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0"/>
              </a:lnSpc>
            </a:pPr>
            <a:r>
              <a:rPr lang="en-US" sz="13429" spc="564">
                <a:solidFill>
                  <a:srgbClr val="FFFFFF"/>
                </a:solidFill>
                <a:cs typeface="Amiko TH"/>
              </a:rPr>
              <a:t>การนับวันที่ของเอกสาร</a:t>
            </a:r>
          </a:p>
        </p:txBody>
      </p:sp>
      <p:sp>
        <p:nvSpPr>
          <p:cNvPr id="6" name="Freeform 6"/>
          <p:cNvSpPr/>
          <p:nvPr/>
        </p:nvSpPr>
        <p:spPr>
          <a:xfrm rot="-8307120">
            <a:off x="1889068" y="1827115"/>
            <a:ext cx="1260418" cy="1398523"/>
          </a:xfrm>
          <a:custGeom>
            <a:avLst/>
            <a:gdLst/>
            <a:ahLst/>
            <a:cxnLst/>
            <a:rect l="l" t="t" r="r" b="b"/>
            <a:pathLst>
              <a:path w="1260418" h="1398523">
                <a:moveTo>
                  <a:pt x="0" y="0"/>
                </a:moveTo>
                <a:lnTo>
                  <a:pt x="1260418" y="0"/>
                </a:lnTo>
                <a:lnTo>
                  <a:pt x="1260418" y="1398523"/>
                </a:lnTo>
                <a:lnTo>
                  <a:pt x="0" y="1398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100000" flipH="1">
            <a:off x="16005832" y="1828350"/>
            <a:ext cx="1260418" cy="1398523"/>
          </a:xfrm>
          <a:custGeom>
            <a:avLst/>
            <a:gdLst/>
            <a:ahLst/>
            <a:cxnLst/>
            <a:rect l="l" t="t" r="r" b="b"/>
            <a:pathLst>
              <a:path w="1260418" h="1398523">
                <a:moveTo>
                  <a:pt x="1260418" y="0"/>
                </a:moveTo>
                <a:lnTo>
                  <a:pt x="0" y="0"/>
                </a:lnTo>
                <a:lnTo>
                  <a:pt x="0" y="1398522"/>
                </a:lnTo>
                <a:lnTo>
                  <a:pt x="1260418" y="1398522"/>
                </a:lnTo>
                <a:lnTo>
                  <a:pt x="126041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383810">
            <a:off x="1021113" y="4930985"/>
            <a:ext cx="606501" cy="1702460"/>
          </a:xfrm>
          <a:custGeom>
            <a:avLst/>
            <a:gdLst/>
            <a:ahLst/>
            <a:cxnLst/>
            <a:rect l="l" t="t" r="r" b="b"/>
            <a:pathLst>
              <a:path w="606501" h="1702460">
                <a:moveTo>
                  <a:pt x="0" y="0"/>
                </a:moveTo>
                <a:lnTo>
                  <a:pt x="606501" y="0"/>
                </a:lnTo>
                <a:lnTo>
                  <a:pt x="606501" y="1702459"/>
                </a:lnTo>
                <a:lnTo>
                  <a:pt x="0" y="17024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383810">
            <a:off x="16660386" y="-475752"/>
            <a:ext cx="606501" cy="1702460"/>
          </a:xfrm>
          <a:custGeom>
            <a:avLst/>
            <a:gdLst/>
            <a:ahLst/>
            <a:cxnLst/>
            <a:rect l="l" t="t" r="r" b="b"/>
            <a:pathLst>
              <a:path w="606501" h="1702460">
                <a:moveTo>
                  <a:pt x="0" y="0"/>
                </a:moveTo>
                <a:lnTo>
                  <a:pt x="606501" y="0"/>
                </a:lnTo>
                <a:lnTo>
                  <a:pt x="606501" y="1702460"/>
                </a:lnTo>
                <a:lnTo>
                  <a:pt x="0" y="1702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3454709" y="1845923"/>
          <a:ext cx="11284038" cy="8441078"/>
        </p:xfrm>
        <a:graphic>
          <a:graphicData uri="http://schemas.openxmlformats.org/drawingml/2006/table">
            <a:tbl>
              <a:tblPr/>
              <a:tblGrid>
                <a:gridCol w="535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375">
                <a:tc>
                  <a:txBody>
                    <a:bodyPr/>
                    <a:lstStyle/>
                    <a:p>
                      <a:pPr algn="ctr">
                        <a:lnSpc>
                          <a:spcPts val="3813"/>
                        </a:lnSpc>
                        <a:defRPr/>
                      </a:pPr>
                      <a:r>
                        <a:rPr lang="en-US" sz="3100">
                          <a:solidFill>
                            <a:srgbClr val="FFFFFF"/>
                          </a:solidFill>
                          <a:cs typeface="Amiko TH"/>
                        </a:rPr>
                        <a:t>เอกสาร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A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13"/>
                        </a:lnSpc>
                        <a:defRPr/>
                      </a:pPr>
                      <a:r>
                        <a:rPr lang="en-US" sz="3100">
                          <a:solidFill>
                            <a:srgbClr val="000000"/>
                          </a:solidFill>
                          <a:cs typeface="Amiko TH"/>
                        </a:rPr>
                        <a:t>วันที่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760">
                <a:tc>
                  <a:txBody>
                    <a:bodyPr/>
                    <a:lstStyle/>
                    <a:p>
                      <a:pPr algn="l">
                        <a:lnSpc>
                          <a:spcPts val="3320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1.ใบขออนุมัติงบประมาณ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97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cs typeface="Amiko TH"/>
                        </a:rPr>
                        <a:t>ก่อน </a:t>
                      </a:r>
                      <a:r>
                        <a:rPr lang="en-US" sz="25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1 วันจากใบเสนอราคาวันที่แรกสุด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015">
                <a:tc>
                  <a:txBody>
                    <a:bodyPr/>
                    <a:lstStyle/>
                    <a:p>
                      <a:pPr algn="l">
                        <a:lnSpc>
                          <a:spcPts val="3320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Amiko TH"/>
                        </a:rPr>
                        <a:t>2.TOR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5"/>
                        </a:lnSpc>
                        <a:defRPr/>
                      </a:pP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003">
                <a:tc>
                  <a:txBody>
                    <a:bodyPr/>
                    <a:lstStyle/>
                    <a:p>
                      <a:pPr algn="l">
                        <a:lnSpc>
                          <a:spcPts val="3320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3.ใบเสนอราคา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97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ของผู้รับจ้าง+คู่เทียบ 2 ราย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003">
                <a:tc>
                  <a:txBody>
                    <a:bodyPr/>
                    <a:lstStyle/>
                    <a:p>
                      <a:pPr algn="l">
                        <a:lnSpc>
                          <a:spcPts val="3320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4.ราคากลาง (แบบ บก.06)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97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วันที่ี่ท้ายสุดในใบเสนอราคา (3)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003">
                <a:tc>
                  <a:txBody>
                    <a:bodyPr/>
                    <a:lstStyle/>
                    <a:p>
                      <a:pPr algn="l">
                        <a:lnSpc>
                          <a:spcPts val="3320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5.ขอซื้อขอจ้าง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97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วันเดียวกับ วันที่ในใบราคากลาง (4) ไม่รวมวันหยุด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003">
                <a:tc>
                  <a:txBody>
                    <a:bodyPr/>
                    <a:lstStyle/>
                    <a:p>
                      <a:pPr algn="l">
                        <a:lnSpc>
                          <a:spcPts val="3320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6.รายงานผลการพิจารณาจัดซื้อจัดจ้าง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97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หลังวันที่ ใบขอซื้อขอจ้าง (5) ไม่รวมวันหยุด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1003">
                <a:tc>
                  <a:txBody>
                    <a:bodyPr/>
                    <a:lstStyle/>
                    <a:p>
                      <a:pPr algn="l">
                        <a:lnSpc>
                          <a:spcPts val="3320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7.ใบสั่งซื้อ/สั่งจ้าง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97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เท่ากับวันที่ ใบรายงานผลการพิจารณา (6) ไม่รวมวันหยุด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1003">
                <a:tc>
                  <a:txBody>
                    <a:bodyPr/>
                    <a:lstStyle/>
                    <a:p>
                      <a:pPr algn="l">
                        <a:lnSpc>
                          <a:spcPts val="3320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8.ใบตรวจรับ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97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วันที่ในใบส่งของ/ส่งมอบงาน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1910">
                <a:tc>
                  <a:txBody>
                    <a:bodyPr/>
                    <a:lstStyle/>
                    <a:p>
                      <a:pPr algn="l">
                        <a:lnSpc>
                          <a:spcPts val="3197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9.ใบขออนุมัติเบิกจ่าย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97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cs typeface="Amiko TH"/>
                        </a:rPr>
                        <a:t>วันที่ปัจจุบัน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61864">
            <a:off x="5329598" y="6606522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4" y="0"/>
                </a:lnTo>
                <a:lnTo>
                  <a:pt x="12630914" y="11383415"/>
                </a:lnTo>
                <a:lnTo>
                  <a:pt x="0" y="11383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10122">
            <a:off x="-3406486" y="-6277689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6348" y="0"/>
            <a:ext cx="7423907" cy="10287000"/>
          </a:xfrm>
          <a:custGeom>
            <a:avLst/>
            <a:gdLst/>
            <a:ahLst/>
            <a:cxnLst/>
            <a:rect l="l" t="t" r="r" b="b"/>
            <a:pathLst>
              <a:path w="7423907" h="10287000">
                <a:moveTo>
                  <a:pt x="0" y="0"/>
                </a:moveTo>
                <a:lnTo>
                  <a:pt x="7423907" y="0"/>
                </a:lnTo>
                <a:lnTo>
                  <a:pt x="742390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938" b="-193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72525" y="3895993"/>
            <a:ext cx="436446" cy="447445"/>
          </a:xfrm>
          <a:custGeom>
            <a:avLst/>
            <a:gdLst/>
            <a:ahLst/>
            <a:cxnLst/>
            <a:rect l="l" t="t" r="r" b="b"/>
            <a:pathLst>
              <a:path w="436446" h="447445">
                <a:moveTo>
                  <a:pt x="0" y="0"/>
                </a:moveTo>
                <a:lnTo>
                  <a:pt x="436445" y="0"/>
                </a:lnTo>
                <a:lnTo>
                  <a:pt x="436445" y="447445"/>
                </a:lnTo>
                <a:lnTo>
                  <a:pt x="0" y="447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18154" y="4941346"/>
            <a:ext cx="394369" cy="404309"/>
          </a:xfrm>
          <a:custGeom>
            <a:avLst/>
            <a:gdLst/>
            <a:ahLst/>
            <a:cxnLst/>
            <a:rect l="l" t="t" r="r" b="b"/>
            <a:pathLst>
              <a:path w="394369" h="404309">
                <a:moveTo>
                  <a:pt x="0" y="0"/>
                </a:moveTo>
                <a:lnTo>
                  <a:pt x="394370" y="0"/>
                </a:lnTo>
                <a:lnTo>
                  <a:pt x="394370" y="404308"/>
                </a:lnTo>
                <a:lnTo>
                  <a:pt x="0" y="4043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78257" y="7131686"/>
            <a:ext cx="470854" cy="482721"/>
          </a:xfrm>
          <a:custGeom>
            <a:avLst/>
            <a:gdLst/>
            <a:ahLst/>
            <a:cxnLst/>
            <a:rect l="l" t="t" r="r" b="b"/>
            <a:pathLst>
              <a:path w="470854" h="482721">
                <a:moveTo>
                  <a:pt x="0" y="0"/>
                </a:moveTo>
                <a:lnTo>
                  <a:pt x="470854" y="0"/>
                </a:lnTo>
                <a:lnTo>
                  <a:pt x="470854" y="482721"/>
                </a:lnTo>
                <a:lnTo>
                  <a:pt x="0" y="482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255161" y="2610444"/>
            <a:ext cx="6393060" cy="63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51A25"/>
                </a:solidFill>
                <a:latin typeface="Amiko TH"/>
                <a:cs typeface="Amiko TH"/>
              </a:rPr>
              <a:t>1.เพิ่มข้อความต่อท้าย (ตามรายละเอียด TOR ดังแนบ)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50118" y="4014940"/>
            <a:ext cx="8054819" cy="123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551A25"/>
                </a:solidFill>
                <a:latin typeface="Amiko TH"/>
                <a:cs typeface="Amiko TH"/>
              </a:rPr>
              <a:t>2.เปลี่ยนข้อความข้อ 5 จากวันที่ลงนามในสัญญา เป็น จากวันที่ได้รับอนุมัติให้ซื้อ/จ้าง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2844584" y="3247984"/>
            <a:ext cx="6299416" cy="890781"/>
          </a:xfrm>
          <a:prstGeom prst="line">
            <a:avLst/>
          </a:prstGeom>
          <a:ln w="38100" cap="flat">
            <a:solidFill>
              <a:srgbClr val="9D303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1" name="AutoShape 11"/>
          <p:cNvSpPr/>
          <p:nvPr/>
        </p:nvSpPr>
        <p:spPr>
          <a:xfrm flipV="1">
            <a:off x="5503447" y="4695660"/>
            <a:ext cx="3846672" cy="466881"/>
          </a:xfrm>
          <a:prstGeom prst="line">
            <a:avLst/>
          </a:prstGeom>
          <a:ln w="38100" cap="flat">
            <a:solidFill>
              <a:srgbClr val="9D303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 flipV="1">
            <a:off x="6949111" y="6834658"/>
            <a:ext cx="2401008" cy="490312"/>
          </a:xfrm>
          <a:prstGeom prst="line">
            <a:avLst/>
          </a:prstGeom>
          <a:ln w="38100" cap="flat">
            <a:solidFill>
              <a:srgbClr val="9D303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3" name="Freeform 13"/>
          <p:cNvSpPr/>
          <p:nvPr/>
        </p:nvSpPr>
        <p:spPr>
          <a:xfrm>
            <a:off x="3478318" y="8081163"/>
            <a:ext cx="501086" cy="513715"/>
          </a:xfrm>
          <a:custGeom>
            <a:avLst/>
            <a:gdLst/>
            <a:ahLst/>
            <a:cxnLst/>
            <a:rect l="l" t="t" r="r" b="b"/>
            <a:pathLst>
              <a:path w="501086" h="513715">
                <a:moveTo>
                  <a:pt x="0" y="0"/>
                </a:moveTo>
                <a:lnTo>
                  <a:pt x="501086" y="0"/>
                </a:lnTo>
                <a:lnTo>
                  <a:pt x="501086" y="513715"/>
                </a:lnTo>
                <a:lnTo>
                  <a:pt x="0" y="5137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387641" y="-145479"/>
            <a:ext cx="8017297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8"/>
              </a:lnSpc>
            </a:pPr>
            <a:r>
              <a:rPr lang="en-US" sz="8800" spc="419" dirty="0" err="1">
                <a:solidFill>
                  <a:srgbClr val="551A25"/>
                </a:solidFill>
                <a:latin typeface="Amiko TH"/>
                <a:cs typeface="Amiko TH"/>
              </a:rPr>
              <a:t>ตัวอย่างเอกสาร</a:t>
            </a:r>
            <a:endParaRPr lang="th-TH" sz="8800" spc="419" dirty="0">
              <a:solidFill>
                <a:srgbClr val="551A25"/>
              </a:solidFill>
              <a:latin typeface="Amiko TH"/>
              <a:cs typeface="Amiko TH"/>
            </a:endParaRPr>
          </a:p>
          <a:p>
            <a:pPr algn="ctr">
              <a:lnSpc>
                <a:spcPts val="10478"/>
              </a:lnSpc>
            </a:pPr>
            <a:r>
              <a:rPr lang="en-US" sz="8800" spc="419" dirty="0" err="1">
                <a:solidFill>
                  <a:srgbClr val="551A25"/>
                </a:solidFill>
                <a:latin typeface="Amiko TH"/>
                <a:cs typeface="Amiko TH"/>
              </a:rPr>
              <a:t>รายงานขอซื้อ</a:t>
            </a:r>
            <a:r>
              <a:rPr lang="en-US" sz="8800" spc="419" dirty="0">
                <a:solidFill>
                  <a:srgbClr val="551A25"/>
                </a:solidFill>
                <a:latin typeface="Amiko TH"/>
                <a:cs typeface="Amiko TH"/>
              </a:rPr>
              <a:t>/</a:t>
            </a:r>
            <a:r>
              <a:rPr lang="en-US" sz="8800" spc="419" dirty="0" err="1">
                <a:solidFill>
                  <a:srgbClr val="551A25"/>
                </a:solidFill>
                <a:latin typeface="Amiko TH"/>
                <a:cs typeface="Amiko TH"/>
              </a:rPr>
              <a:t>ขอจ้าง</a:t>
            </a:r>
            <a:endParaRPr lang="en-US" sz="8800" spc="419" dirty="0">
              <a:solidFill>
                <a:srgbClr val="551A25"/>
              </a:solidFill>
              <a:latin typeface="Amiko TH"/>
              <a:cs typeface="Amiko TH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350118" y="5300180"/>
            <a:ext cx="8937882" cy="294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3.การแต่งตั้งกรรมการ TOR/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ราคากลาง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/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ตรวจรับ</a:t>
            </a:r>
            <a:endParaRPr lang="en-US" sz="3300" dirty="0">
              <a:solidFill>
                <a:srgbClr val="551A25"/>
              </a:solidFill>
              <a:latin typeface="Amiko TH"/>
              <a:cs typeface="Amiko TH"/>
            </a:endParaRPr>
          </a:p>
          <a:p>
            <a:pPr algn="l">
              <a:lnSpc>
                <a:spcPts val="4620"/>
              </a:lnSpc>
            </a:pP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วงเงินไม่เกิน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100,000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บาท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อย่างน้อย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1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คน</a:t>
            </a:r>
            <a:endParaRPr lang="en-US" sz="3300" dirty="0">
              <a:solidFill>
                <a:srgbClr val="551A25"/>
              </a:solidFill>
              <a:latin typeface="Amiko TH"/>
              <a:cs typeface="Amiko TH"/>
            </a:endParaRPr>
          </a:p>
          <a:p>
            <a:pPr algn="l">
              <a:lnSpc>
                <a:spcPts val="4620"/>
              </a:lnSpc>
            </a:pP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วงเงินตั้งแต่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100,000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บาท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ขึ้นไป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อย่างน้อย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3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คน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</a:t>
            </a: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(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กรรมการทั้ง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3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ชุด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เป็นชุดเดียวกันได้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)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ยกเว้นกรณี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Bidding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ตั้งแต่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500,000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บาทขึ้นไป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คณะกรรมการชุดพิจารณาผล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ต้องไม่ซ้ำกับ</a:t>
            </a:r>
            <a:r>
              <a:rPr lang="en-US" sz="3300" dirty="0">
                <a:solidFill>
                  <a:srgbClr val="551A25"/>
                </a:solidFill>
                <a:latin typeface="Amiko TH"/>
                <a:cs typeface="Amiko TH"/>
              </a:rPr>
              <a:t> 3 </a:t>
            </a:r>
            <a:r>
              <a:rPr lang="en-US" sz="3300" dirty="0" err="1">
                <a:solidFill>
                  <a:srgbClr val="551A25"/>
                </a:solidFill>
                <a:latin typeface="Amiko TH"/>
                <a:cs typeface="Amiko TH"/>
              </a:rPr>
              <a:t>ชุดข้างต้น</a:t>
            </a:r>
            <a:endParaRPr lang="en-US" sz="3300" dirty="0">
              <a:solidFill>
                <a:srgbClr val="551A25"/>
              </a:solidFill>
              <a:latin typeface="Amiko TH"/>
              <a:cs typeface="Amiko TH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350118" y="8654885"/>
            <a:ext cx="8054819" cy="63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551A25"/>
                </a:solidFill>
                <a:latin typeface="Amiko TH"/>
                <a:cs typeface="Amiko TH"/>
              </a:rPr>
              <a:t>4.ลบ ผู้จัดซื้อ/จ้าง ออกจากคนทำเอกสาร</a:t>
            </a:r>
          </a:p>
        </p:txBody>
      </p:sp>
      <p:sp>
        <p:nvSpPr>
          <p:cNvPr id="17" name="AutoShape 17"/>
          <p:cNvSpPr/>
          <p:nvPr/>
        </p:nvSpPr>
        <p:spPr>
          <a:xfrm>
            <a:off x="3981700" y="8319109"/>
            <a:ext cx="5368419" cy="716459"/>
          </a:xfrm>
          <a:prstGeom prst="line">
            <a:avLst/>
          </a:prstGeom>
          <a:ln w="38100" cap="flat">
            <a:solidFill>
              <a:srgbClr val="9D3030"/>
            </a:solidFill>
            <a:prstDash val="sysDot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61864">
            <a:off x="5329598" y="6606522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4" y="0"/>
                </a:lnTo>
                <a:lnTo>
                  <a:pt x="12630914" y="11383415"/>
                </a:lnTo>
                <a:lnTo>
                  <a:pt x="0" y="11383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10122">
            <a:off x="-3406486" y="-6277689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584744" y="7527030"/>
            <a:ext cx="7315200" cy="256697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0"/>
                </a:lnTo>
                <a:lnTo>
                  <a:pt x="0" y="25669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72525" y="3895993"/>
            <a:ext cx="436446" cy="447445"/>
          </a:xfrm>
          <a:custGeom>
            <a:avLst/>
            <a:gdLst/>
            <a:ahLst/>
            <a:cxnLst/>
            <a:rect l="l" t="t" r="r" b="b"/>
            <a:pathLst>
              <a:path w="436446" h="447445">
                <a:moveTo>
                  <a:pt x="0" y="0"/>
                </a:moveTo>
                <a:lnTo>
                  <a:pt x="436445" y="0"/>
                </a:lnTo>
                <a:lnTo>
                  <a:pt x="436445" y="447445"/>
                </a:lnTo>
                <a:lnTo>
                  <a:pt x="0" y="4474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18154" y="4941346"/>
            <a:ext cx="394369" cy="404309"/>
          </a:xfrm>
          <a:custGeom>
            <a:avLst/>
            <a:gdLst/>
            <a:ahLst/>
            <a:cxnLst/>
            <a:rect l="l" t="t" r="r" b="b"/>
            <a:pathLst>
              <a:path w="394369" h="404309">
                <a:moveTo>
                  <a:pt x="0" y="0"/>
                </a:moveTo>
                <a:lnTo>
                  <a:pt x="394370" y="0"/>
                </a:lnTo>
                <a:lnTo>
                  <a:pt x="394370" y="404308"/>
                </a:lnTo>
                <a:lnTo>
                  <a:pt x="0" y="4043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57537" y="6156204"/>
            <a:ext cx="7455933" cy="123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51A25"/>
                </a:solidFill>
                <a:latin typeface="Amiko TH"/>
                <a:cs typeface="Amiko TH"/>
              </a:rPr>
              <a:t>หากวงเงินซื้อ/จ้างไม่เกิน 100,000 บาท ตัดข้อ 2 ออก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551A25"/>
              </a:solidFill>
              <a:latin typeface="Amiko TH"/>
              <a:cs typeface="Amiko TH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43891" y="181085"/>
            <a:ext cx="7506131" cy="339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7"/>
              </a:lnSpc>
            </a:pPr>
            <a:r>
              <a:rPr lang="en-US" sz="8016" spc="336">
                <a:solidFill>
                  <a:srgbClr val="551A25"/>
                </a:solidFill>
                <a:latin typeface="Amiko TH"/>
                <a:cs typeface="Amiko TH"/>
              </a:rPr>
              <a:t>ตัวอย่างเอกสารรายงานผลพิจารณา/ขออนุมัติจัดซื้อจัดจ้าง</a:t>
            </a:r>
          </a:p>
        </p:txBody>
      </p:sp>
      <p:sp>
        <p:nvSpPr>
          <p:cNvPr id="9" name="Freeform 9"/>
          <p:cNvSpPr/>
          <p:nvPr/>
        </p:nvSpPr>
        <p:spPr>
          <a:xfrm>
            <a:off x="113390" y="1028700"/>
            <a:ext cx="9584229" cy="8229600"/>
          </a:xfrm>
          <a:custGeom>
            <a:avLst/>
            <a:gdLst/>
            <a:ahLst/>
            <a:cxnLst/>
            <a:rect l="l" t="t" r="r" b="b"/>
            <a:pathLst>
              <a:path w="9584229" h="8229600">
                <a:moveTo>
                  <a:pt x="0" y="0"/>
                </a:moveTo>
                <a:lnTo>
                  <a:pt x="9584228" y="0"/>
                </a:lnTo>
                <a:lnTo>
                  <a:pt x="95842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657" t="-1581" r="-3368"/>
            </a:stretch>
          </a:blipFill>
        </p:spPr>
      </p:sp>
      <p:sp>
        <p:nvSpPr>
          <p:cNvPr id="10" name="AutoShape 10"/>
          <p:cNvSpPr/>
          <p:nvPr/>
        </p:nvSpPr>
        <p:spPr>
          <a:xfrm flipV="1">
            <a:off x="4379750" y="6836924"/>
            <a:ext cx="5877787" cy="2302066"/>
          </a:xfrm>
          <a:prstGeom prst="line">
            <a:avLst/>
          </a:prstGeom>
          <a:ln w="38100" cap="flat">
            <a:solidFill>
              <a:srgbClr val="9D3030"/>
            </a:solidFill>
            <a:prstDash val="sysDot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61864">
            <a:off x="4332633" y="6624170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10122">
            <a:off x="-3406486" y="-6277689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93345" y="8536310"/>
            <a:ext cx="7315200" cy="256697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0"/>
                </a:lnTo>
                <a:lnTo>
                  <a:pt x="0" y="25669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648089" y="4444403"/>
            <a:ext cx="7455933" cy="4892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ที่มาของราคากลาง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 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มี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 3 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ราย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 (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รายที่ราคาต่ำสุดและเป็นรายที่เลือก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 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ต้องมีใบเสนอราคาฉบับจริงจากบริษัท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 (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กรณีเป็นนิติบุคคล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) 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ใบเสนอราคาแนบสำเนาบัตรประชาชน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 (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กรณีเป็นบุคคลธรรมดา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)</a:t>
            </a:r>
          </a:p>
          <a:p>
            <a:pPr algn="l">
              <a:lnSpc>
                <a:spcPts val="4759"/>
              </a:lnSpc>
            </a:pPr>
            <a:r>
              <a:rPr lang="en-US" sz="3399" u="sng" dirty="0" err="1">
                <a:solidFill>
                  <a:srgbClr val="E45F14"/>
                </a:solidFill>
                <a:latin typeface="Amiko TH"/>
                <a:cs typeface="Amiko TH"/>
              </a:rPr>
              <a:t>อีก</a:t>
            </a:r>
            <a:r>
              <a:rPr lang="en-US" sz="3399" u="sng" dirty="0">
                <a:solidFill>
                  <a:srgbClr val="E45F14"/>
                </a:solidFill>
                <a:latin typeface="Amiko TH"/>
                <a:cs typeface="Amiko TH"/>
              </a:rPr>
              <a:t> 2 </a:t>
            </a:r>
            <a:r>
              <a:rPr lang="en-US" sz="3399" u="sng" dirty="0" err="1">
                <a:solidFill>
                  <a:srgbClr val="E45F14"/>
                </a:solidFill>
                <a:latin typeface="Amiko TH"/>
                <a:cs typeface="Amiko TH"/>
              </a:rPr>
              <a:t>รายที่เหลือ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 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สามารถ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 capture 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จากหน้า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 website 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หรือ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 catalog 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หากเป็นบุคคลธรรมดา</a:t>
            </a:r>
            <a:r>
              <a:rPr lang="th-TH" sz="3399" dirty="0">
                <a:solidFill>
                  <a:srgbClr val="551A25"/>
                </a:solidFill>
                <a:latin typeface="Amiko TH"/>
                <a:cs typeface="Amiko TH"/>
              </a:rPr>
              <a:t>หรือนิติบุคคลที่ไม่สามารถดูจาก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 website</a:t>
            </a:r>
            <a:r>
              <a:rPr lang="th-TH" sz="3399" dirty="0">
                <a:solidFill>
                  <a:srgbClr val="551A25"/>
                </a:solidFill>
                <a:latin typeface="Amiko TH"/>
                <a:cs typeface="Amiko TH"/>
              </a:rPr>
              <a:t> หรือ 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catalog </a:t>
            </a:r>
            <a:r>
              <a:rPr lang="th-TH" sz="3399" dirty="0">
                <a:solidFill>
                  <a:srgbClr val="551A25"/>
                </a:solidFill>
                <a:latin typeface="Amiko TH"/>
                <a:cs typeface="Amiko TH"/>
              </a:rPr>
              <a:t>ได้ </a:t>
            </a:r>
            <a:r>
              <a:rPr lang="en-US" sz="3399" dirty="0" err="1">
                <a:solidFill>
                  <a:srgbClr val="551A25"/>
                </a:solidFill>
                <a:latin typeface="Amiko TH"/>
                <a:cs typeface="Amiko TH"/>
              </a:rPr>
              <a:t>จะมีฟอร์มในการสืบราคาให้สำหรับโทรสอบถาม</a:t>
            </a:r>
            <a:r>
              <a:rPr lang="th-TH" sz="3399" dirty="0">
                <a:solidFill>
                  <a:srgbClr val="551A25"/>
                </a:solidFill>
                <a:latin typeface="Amiko TH"/>
                <a:cs typeface="Amiko TH"/>
              </a:rPr>
              <a:t> (แบบฟอร์มดาวน์โหลดได้ที่นี่ </a:t>
            </a:r>
            <a:r>
              <a:rPr lang="en-US" sz="3399" dirty="0">
                <a:solidFill>
                  <a:srgbClr val="551A25"/>
                </a:solidFill>
                <a:latin typeface="Amiko TH"/>
                <a:cs typeface="Amiko TH"/>
              </a:rPr>
              <a:t>https://www.camt.cmu.ac.th/</a:t>
            </a:r>
            <a:r>
              <a:rPr lang="th-TH" sz="3399" dirty="0">
                <a:solidFill>
                  <a:srgbClr val="551A25"/>
                </a:solidFill>
                <a:latin typeface="Amiko TH"/>
                <a:cs typeface="Amiko TH"/>
              </a:rPr>
              <a:t>งานการเงินการคลังและพัสดุ)</a:t>
            </a:r>
            <a:endParaRPr lang="en-US" sz="3399" dirty="0">
              <a:solidFill>
                <a:srgbClr val="551A25"/>
              </a:solidFill>
              <a:latin typeface="Amiko TH"/>
              <a:cs typeface="Amiko TH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5107" y="678897"/>
            <a:ext cx="9865232" cy="8579403"/>
          </a:xfrm>
          <a:custGeom>
            <a:avLst/>
            <a:gdLst/>
            <a:ahLst/>
            <a:cxnLst/>
            <a:rect l="l" t="t" r="r" b="b"/>
            <a:pathLst>
              <a:path w="9865232" h="8579403">
                <a:moveTo>
                  <a:pt x="0" y="0"/>
                </a:moveTo>
                <a:lnTo>
                  <a:pt x="9865232" y="0"/>
                </a:lnTo>
                <a:lnTo>
                  <a:pt x="9865232" y="8579403"/>
                </a:lnTo>
                <a:lnTo>
                  <a:pt x="0" y="85794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5087723" y="6325273"/>
            <a:ext cx="5560366" cy="0"/>
          </a:xfrm>
          <a:prstGeom prst="line">
            <a:avLst/>
          </a:prstGeom>
          <a:ln w="38100" cap="flat">
            <a:solidFill>
              <a:srgbClr val="9D303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8" name="TextBox 8"/>
          <p:cNvSpPr txBox="1"/>
          <p:nvPr/>
        </p:nvSpPr>
        <p:spPr>
          <a:xfrm>
            <a:off x="9613444" y="-47625"/>
            <a:ext cx="8674556" cy="312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7"/>
              </a:lnSpc>
            </a:pPr>
            <a:r>
              <a:rPr lang="en-US" sz="10797" spc="453">
                <a:solidFill>
                  <a:srgbClr val="551A25"/>
                </a:solidFill>
                <a:cs typeface="Amiko TH"/>
              </a:rPr>
              <a:t>ตัวอย่างเอกสาร </a:t>
            </a:r>
          </a:p>
          <a:p>
            <a:pPr algn="ctr">
              <a:lnSpc>
                <a:spcPts val="11337"/>
              </a:lnSpc>
            </a:pPr>
            <a:r>
              <a:rPr lang="en-US" sz="10797" spc="453">
                <a:solidFill>
                  <a:srgbClr val="551A25"/>
                </a:solidFill>
                <a:cs typeface="Amiko TH"/>
              </a:rPr>
              <a:t>ราคากลาง</a:t>
            </a:r>
          </a:p>
        </p:txBody>
      </p:sp>
      <p:sp>
        <p:nvSpPr>
          <p:cNvPr id="9" name="AutoShape 9"/>
          <p:cNvSpPr/>
          <p:nvPr/>
        </p:nvSpPr>
        <p:spPr>
          <a:xfrm>
            <a:off x="3372992" y="3980170"/>
            <a:ext cx="6492240" cy="0"/>
          </a:xfrm>
          <a:prstGeom prst="line">
            <a:avLst/>
          </a:prstGeom>
          <a:ln w="38100" cap="flat">
            <a:solidFill>
              <a:srgbClr val="9D303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10222756" y="3140697"/>
            <a:ext cx="7455933" cy="123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F2535A"/>
                </a:solidFill>
                <a:latin typeface="Amiko TH"/>
                <a:cs typeface="Amiko TH"/>
              </a:rPr>
              <a:t>วันที่ต้องเป็นวันสุดท้ายของใบเสนอราคา</a:t>
            </a:r>
            <a:r>
              <a:rPr lang="en-US" sz="3399" dirty="0">
                <a:solidFill>
                  <a:srgbClr val="F2535A"/>
                </a:solidFill>
                <a:latin typeface="Amiko TH"/>
                <a:cs typeface="Amiko TH"/>
              </a:rPr>
              <a:t> (</a:t>
            </a:r>
            <a:r>
              <a:rPr lang="en-US" sz="3399" dirty="0" err="1">
                <a:solidFill>
                  <a:srgbClr val="F2535A"/>
                </a:solidFill>
                <a:latin typeface="Amiko TH"/>
                <a:cs typeface="Amiko TH"/>
              </a:rPr>
              <a:t>กรณีใบเสนอราคาเป็นคนละวันกัน</a:t>
            </a:r>
            <a:r>
              <a:rPr lang="en-US" sz="3399" dirty="0">
                <a:solidFill>
                  <a:srgbClr val="F2535A"/>
                </a:solidFill>
                <a:latin typeface="Amiko TH"/>
                <a:cs typeface="Amiko TH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61864">
            <a:off x="4332633" y="6624170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10122">
            <a:off x="-3406486" y="-6277689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93345" y="8536310"/>
            <a:ext cx="7315200" cy="256697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0"/>
                </a:lnTo>
                <a:lnTo>
                  <a:pt x="0" y="25669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8EE96623-55F3-42D2-8877-83D6C1F3F6A7}"/>
              </a:ext>
            </a:extLst>
          </p:cNvPr>
          <p:cNvGrpSpPr/>
          <p:nvPr/>
        </p:nvGrpSpPr>
        <p:grpSpPr>
          <a:xfrm>
            <a:off x="1460217" y="3679144"/>
            <a:ext cx="5121658" cy="2599992"/>
            <a:chOff x="0" y="0"/>
            <a:chExt cx="3097330" cy="175929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AA8ED34-8162-4C46-9492-881DEC306833}"/>
                </a:ext>
              </a:extLst>
            </p:cNvPr>
            <p:cNvSpPr/>
            <p:nvPr/>
          </p:nvSpPr>
          <p:spPr>
            <a:xfrm>
              <a:off x="0" y="0"/>
              <a:ext cx="3097330" cy="1759296"/>
            </a:xfrm>
            <a:custGeom>
              <a:avLst/>
              <a:gdLst/>
              <a:ahLst/>
              <a:cxnLst/>
              <a:rect l="l" t="t" r="r" b="b"/>
              <a:pathLst>
                <a:path w="3097330" h="1759296">
                  <a:moveTo>
                    <a:pt x="72727" y="0"/>
                  </a:moveTo>
                  <a:lnTo>
                    <a:pt x="3024603" y="0"/>
                  </a:lnTo>
                  <a:cubicBezTo>
                    <a:pt x="3043891" y="0"/>
                    <a:pt x="3062389" y="7662"/>
                    <a:pt x="3076029" y="21301"/>
                  </a:cubicBezTo>
                  <a:cubicBezTo>
                    <a:pt x="3089667" y="34940"/>
                    <a:pt x="3097330" y="53439"/>
                    <a:pt x="3097330" y="72727"/>
                  </a:cubicBezTo>
                  <a:lnTo>
                    <a:pt x="3097330" y="1686569"/>
                  </a:lnTo>
                  <a:cubicBezTo>
                    <a:pt x="3097330" y="1726735"/>
                    <a:pt x="3064769" y="1759296"/>
                    <a:pt x="3024603" y="1759296"/>
                  </a:cubicBezTo>
                  <a:lnTo>
                    <a:pt x="72727" y="1759296"/>
                  </a:lnTo>
                  <a:cubicBezTo>
                    <a:pt x="32561" y="1759296"/>
                    <a:pt x="0" y="1726735"/>
                    <a:pt x="0" y="1686569"/>
                  </a:cubicBezTo>
                  <a:lnTo>
                    <a:pt x="0" y="72727"/>
                  </a:lnTo>
                  <a:cubicBezTo>
                    <a:pt x="0" y="32561"/>
                    <a:pt x="32561" y="0"/>
                    <a:pt x="7272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93D2F6">
                  <a:alpha val="81961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EFD5F0B2-5187-4466-8308-F79A1CB21B73}"/>
                </a:ext>
              </a:extLst>
            </p:cNvPr>
            <p:cNvSpPr txBox="1"/>
            <p:nvPr/>
          </p:nvSpPr>
          <p:spPr>
            <a:xfrm>
              <a:off x="0" y="-152400"/>
              <a:ext cx="3097330" cy="1911696"/>
            </a:xfrm>
            <a:prstGeom prst="rect">
              <a:avLst/>
            </a:prstGeom>
          </p:spPr>
          <p:txBody>
            <a:bodyPr lIns="46056" tIns="46056" rIns="46056" bIns="460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BDA6F6D4-CBE6-45EF-B817-52D2A76A0952}"/>
              </a:ext>
            </a:extLst>
          </p:cNvPr>
          <p:cNvGrpSpPr/>
          <p:nvPr/>
        </p:nvGrpSpPr>
        <p:grpSpPr>
          <a:xfrm>
            <a:off x="1628105" y="3852022"/>
            <a:ext cx="4848895" cy="2358278"/>
            <a:chOff x="0" y="0"/>
            <a:chExt cx="3061830" cy="1649723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245A835-1E8D-4122-A9B8-F1FA4775E5F3}"/>
                </a:ext>
              </a:extLst>
            </p:cNvPr>
            <p:cNvSpPr/>
            <p:nvPr/>
          </p:nvSpPr>
          <p:spPr>
            <a:xfrm>
              <a:off x="0" y="0"/>
              <a:ext cx="3061830" cy="1649723"/>
            </a:xfrm>
            <a:custGeom>
              <a:avLst/>
              <a:gdLst/>
              <a:ahLst/>
              <a:cxnLst/>
              <a:rect l="l" t="t" r="r" b="b"/>
              <a:pathLst>
                <a:path w="3061830" h="1649723">
                  <a:moveTo>
                    <a:pt x="61594" y="0"/>
                  </a:moveTo>
                  <a:lnTo>
                    <a:pt x="3000236" y="0"/>
                  </a:lnTo>
                  <a:cubicBezTo>
                    <a:pt x="3016571" y="0"/>
                    <a:pt x="3032238" y="6489"/>
                    <a:pt x="3043789" y="18040"/>
                  </a:cubicBezTo>
                  <a:cubicBezTo>
                    <a:pt x="3055340" y="29591"/>
                    <a:pt x="3061830" y="45258"/>
                    <a:pt x="3061830" y="61594"/>
                  </a:cubicBezTo>
                  <a:lnTo>
                    <a:pt x="3061830" y="1588129"/>
                  </a:lnTo>
                  <a:cubicBezTo>
                    <a:pt x="3061830" y="1604465"/>
                    <a:pt x="3055340" y="1620131"/>
                    <a:pt x="3043789" y="1631682"/>
                  </a:cubicBezTo>
                  <a:cubicBezTo>
                    <a:pt x="3032238" y="1643233"/>
                    <a:pt x="3016571" y="1649723"/>
                    <a:pt x="3000236" y="1649723"/>
                  </a:cubicBezTo>
                  <a:lnTo>
                    <a:pt x="61594" y="1649723"/>
                  </a:lnTo>
                  <a:cubicBezTo>
                    <a:pt x="45258" y="1649723"/>
                    <a:pt x="29591" y="1643233"/>
                    <a:pt x="18040" y="1631682"/>
                  </a:cubicBezTo>
                  <a:cubicBezTo>
                    <a:pt x="6489" y="1620131"/>
                    <a:pt x="0" y="1604465"/>
                    <a:pt x="0" y="1588129"/>
                  </a:cubicBezTo>
                  <a:lnTo>
                    <a:pt x="0" y="61594"/>
                  </a:lnTo>
                  <a:cubicBezTo>
                    <a:pt x="0" y="45258"/>
                    <a:pt x="6489" y="29591"/>
                    <a:pt x="18040" y="18040"/>
                  </a:cubicBezTo>
                  <a:cubicBezTo>
                    <a:pt x="29591" y="6489"/>
                    <a:pt x="45258" y="0"/>
                    <a:pt x="61594" y="0"/>
                  </a:cubicBezTo>
                  <a:close/>
                </a:path>
              </a:pathLst>
            </a:custGeom>
            <a:solidFill>
              <a:srgbClr val="B5DFF6">
                <a:alpha val="21961"/>
              </a:srgbClr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5A78E37D-9773-4383-8065-F9FEC8B2302D}"/>
                </a:ext>
              </a:extLst>
            </p:cNvPr>
            <p:cNvSpPr txBox="1"/>
            <p:nvPr/>
          </p:nvSpPr>
          <p:spPr>
            <a:xfrm>
              <a:off x="0" y="-152400"/>
              <a:ext cx="3061830" cy="1802123"/>
            </a:xfrm>
            <a:prstGeom prst="rect">
              <a:avLst/>
            </a:prstGeom>
          </p:spPr>
          <p:txBody>
            <a:bodyPr lIns="46056" tIns="46056" rIns="46056" bIns="460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A6A5ED6B-5214-4BEE-94E8-CA48240635DB}"/>
              </a:ext>
            </a:extLst>
          </p:cNvPr>
          <p:cNvGrpSpPr/>
          <p:nvPr/>
        </p:nvGrpSpPr>
        <p:grpSpPr>
          <a:xfrm>
            <a:off x="1028700" y="6658308"/>
            <a:ext cx="4577419" cy="2599992"/>
            <a:chOff x="0" y="0"/>
            <a:chExt cx="3097330" cy="1759296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219DF0A8-C400-4CD4-A9CE-DEAC796D5398}"/>
                </a:ext>
              </a:extLst>
            </p:cNvPr>
            <p:cNvSpPr/>
            <p:nvPr/>
          </p:nvSpPr>
          <p:spPr>
            <a:xfrm>
              <a:off x="0" y="0"/>
              <a:ext cx="3097330" cy="1759296"/>
            </a:xfrm>
            <a:custGeom>
              <a:avLst/>
              <a:gdLst/>
              <a:ahLst/>
              <a:cxnLst/>
              <a:rect l="l" t="t" r="r" b="b"/>
              <a:pathLst>
                <a:path w="3097330" h="1759296">
                  <a:moveTo>
                    <a:pt x="72727" y="0"/>
                  </a:moveTo>
                  <a:lnTo>
                    <a:pt x="3024603" y="0"/>
                  </a:lnTo>
                  <a:cubicBezTo>
                    <a:pt x="3043891" y="0"/>
                    <a:pt x="3062389" y="7662"/>
                    <a:pt x="3076029" y="21301"/>
                  </a:cubicBezTo>
                  <a:cubicBezTo>
                    <a:pt x="3089667" y="34940"/>
                    <a:pt x="3097330" y="53439"/>
                    <a:pt x="3097330" y="72727"/>
                  </a:cubicBezTo>
                  <a:lnTo>
                    <a:pt x="3097330" y="1686569"/>
                  </a:lnTo>
                  <a:cubicBezTo>
                    <a:pt x="3097330" y="1726735"/>
                    <a:pt x="3064769" y="1759296"/>
                    <a:pt x="3024603" y="1759296"/>
                  </a:cubicBezTo>
                  <a:lnTo>
                    <a:pt x="72727" y="1759296"/>
                  </a:lnTo>
                  <a:cubicBezTo>
                    <a:pt x="32561" y="1759296"/>
                    <a:pt x="0" y="1726735"/>
                    <a:pt x="0" y="1686569"/>
                  </a:cubicBezTo>
                  <a:lnTo>
                    <a:pt x="0" y="72727"/>
                  </a:lnTo>
                  <a:cubicBezTo>
                    <a:pt x="0" y="32561"/>
                    <a:pt x="32561" y="0"/>
                    <a:pt x="7272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93D2F6">
                  <a:alpha val="81961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4107012D-13C4-457B-A7E8-3F390A740069}"/>
                </a:ext>
              </a:extLst>
            </p:cNvPr>
            <p:cNvSpPr txBox="1"/>
            <p:nvPr/>
          </p:nvSpPr>
          <p:spPr>
            <a:xfrm>
              <a:off x="0" y="-152400"/>
              <a:ext cx="3097330" cy="1911696"/>
            </a:xfrm>
            <a:prstGeom prst="rect">
              <a:avLst/>
            </a:prstGeom>
          </p:spPr>
          <p:txBody>
            <a:bodyPr lIns="46056" tIns="46056" rIns="46056" bIns="460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BD61B77D-AC4F-47D5-9F20-62027FC57C86}"/>
              </a:ext>
            </a:extLst>
          </p:cNvPr>
          <p:cNvGrpSpPr/>
          <p:nvPr/>
        </p:nvGrpSpPr>
        <p:grpSpPr>
          <a:xfrm>
            <a:off x="1054932" y="6739275"/>
            <a:ext cx="4524955" cy="2438059"/>
            <a:chOff x="0" y="0"/>
            <a:chExt cx="3061830" cy="1649723"/>
          </a:xfrm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F022430-8115-41DD-A814-2DAE7F8AD5BF}"/>
                </a:ext>
              </a:extLst>
            </p:cNvPr>
            <p:cNvSpPr/>
            <p:nvPr/>
          </p:nvSpPr>
          <p:spPr>
            <a:xfrm>
              <a:off x="0" y="0"/>
              <a:ext cx="3061830" cy="1649723"/>
            </a:xfrm>
            <a:custGeom>
              <a:avLst/>
              <a:gdLst/>
              <a:ahLst/>
              <a:cxnLst/>
              <a:rect l="l" t="t" r="r" b="b"/>
              <a:pathLst>
                <a:path w="3061830" h="1649723">
                  <a:moveTo>
                    <a:pt x="61594" y="0"/>
                  </a:moveTo>
                  <a:lnTo>
                    <a:pt x="3000236" y="0"/>
                  </a:lnTo>
                  <a:cubicBezTo>
                    <a:pt x="3016571" y="0"/>
                    <a:pt x="3032238" y="6489"/>
                    <a:pt x="3043789" y="18040"/>
                  </a:cubicBezTo>
                  <a:cubicBezTo>
                    <a:pt x="3055340" y="29591"/>
                    <a:pt x="3061830" y="45258"/>
                    <a:pt x="3061830" y="61594"/>
                  </a:cubicBezTo>
                  <a:lnTo>
                    <a:pt x="3061830" y="1588129"/>
                  </a:lnTo>
                  <a:cubicBezTo>
                    <a:pt x="3061830" y="1604465"/>
                    <a:pt x="3055340" y="1620131"/>
                    <a:pt x="3043789" y="1631682"/>
                  </a:cubicBezTo>
                  <a:cubicBezTo>
                    <a:pt x="3032238" y="1643233"/>
                    <a:pt x="3016571" y="1649723"/>
                    <a:pt x="3000236" y="1649723"/>
                  </a:cubicBezTo>
                  <a:lnTo>
                    <a:pt x="61594" y="1649723"/>
                  </a:lnTo>
                  <a:cubicBezTo>
                    <a:pt x="45258" y="1649723"/>
                    <a:pt x="29591" y="1643233"/>
                    <a:pt x="18040" y="1631682"/>
                  </a:cubicBezTo>
                  <a:cubicBezTo>
                    <a:pt x="6489" y="1620131"/>
                    <a:pt x="0" y="1604465"/>
                    <a:pt x="0" y="1588129"/>
                  </a:cubicBezTo>
                  <a:lnTo>
                    <a:pt x="0" y="61594"/>
                  </a:lnTo>
                  <a:cubicBezTo>
                    <a:pt x="0" y="45258"/>
                    <a:pt x="6489" y="29591"/>
                    <a:pt x="18040" y="18040"/>
                  </a:cubicBezTo>
                  <a:cubicBezTo>
                    <a:pt x="29591" y="6489"/>
                    <a:pt x="45258" y="0"/>
                    <a:pt x="61594" y="0"/>
                  </a:cubicBezTo>
                  <a:close/>
                </a:path>
              </a:pathLst>
            </a:custGeom>
            <a:solidFill>
              <a:srgbClr val="B5DFF6">
                <a:alpha val="21961"/>
              </a:srgbClr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9E5EAAFC-3B4E-49B9-9966-C17D8685B60E}"/>
                </a:ext>
              </a:extLst>
            </p:cNvPr>
            <p:cNvSpPr txBox="1"/>
            <p:nvPr/>
          </p:nvSpPr>
          <p:spPr>
            <a:xfrm>
              <a:off x="0" y="-152400"/>
              <a:ext cx="3061830" cy="1802123"/>
            </a:xfrm>
            <a:prstGeom prst="rect">
              <a:avLst/>
            </a:prstGeom>
          </p:spPr>
          <p:txBody>
            <a:bodyPr lIns="46056" tIns="46056" rIns="46056" bIns="460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:a16="http://schemas.microsoft.com/office/drawing/2014/main" id="{352361C3-E3A3-4BC8-B22D-AFC0F2E720A2}"/>
              </a:ext>
            </a:extLst>
          </p:cNvPr>
          <p:cNvGrpSpPr/>
          <p:nvPr/>
        </p:nvGrpSpPr>
        <p:grpSpPr>
          <a:xfrm>
            <a:off x="12127234" y="2770252"/>
            <a:ext cx="5473382" cy="2613366"/>
            <a:chOff x="0" y="0"/>
            <a:chExt cx="3703587" cy="2178980"/>
          </a:xfrm>
        </p:grpSpPr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CB258E6-500E-45B6-BF02-793DD48FC173}"/>
                </a:ext>
              </a:extLst>
            </p:cNvPr>
            <p:cNvSpPr/>
            <p:nvPr/>
          </p:nvSpPr>
          <p:spPr>
            <a:xfrm>
              <a:off x="0" y="0"/>
              <a:ext cx="3703587" cy="2178980"/>
            </a:xfrm>
            <a:custGeom>
              <a:avLst/>
              <a:gdLst/>
              <a:ahLst/>
              <a:cxnLst/>
              <a:rect l="l" t="t" r="r" b="b"/>
              <a:pathLst>
                <a:path w="3703587" h="2178980">
                  <a:moveTo>
                    <a:pt x="60822" y="0"/>
                  </a:moveTo>
                  <a:lnTo>
                    <a:pt x="3642765" y="0"/>
                  </a:lnTo>
                  <a:cubicBezTo>
                    <a:pt x="3676356" y="0"/>
                    <a:pt x="3703587" y="27231"/>
                    <a:pt x="3703587" y="60822"/>
                  </a:cubicBezTo>
                  <a:lnTo>
                    <a:pt x="3703587" y="2118158"/>
                  </a:lnTo>
                  <a:cubicBezTo>
                    <a:pt x="3703587" y="2151749"/>
                    <a:pt x="3676356" y="2178980"/>
                    <a:pt x="3642765" y="2178980"/>
                  </a:cubicBezTo>
                  <a:lnTo>
                    <a:pt x="60822" y="2178980"/>
                  </a:lnTo>
                  <a:cubicBezTo>
                    <a:pt x="27231" y="2178980"/>
                    <a:pt x="0" y="2151749"/>
                    <a:pt x="0" y="2118158"/>
                  </a:cubicBezTo>
                  <a:lnTo>
                    <a:pt x="0" y="60822"/>
                  </a:lnTo>
                  <a:cubicBezTo>
                    <a:pt x="0" y="27231"/>
                    <a:pt x="27231" y="0"/>
                    <a:pt x="608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93D2F6">
                  <a:alpha val="81961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24DAF569-9D72-4884-B2E9-B64A2FBA1C57}"/>
                </a:ext>
              </a:extLst>
            </p:cNvPr>
            <p:cNvSpPr txBox="1"/>
            <p:nvPr/>
          </p:nvSpPr>
          <p:spPr>
            <a:xfrm>
              <a:off x="0" y="-152400"/>
              <a:ext cx="3703587" cy="2331380"/>
            </a:xfrm>
            <a:prstGeom prst="rect">
              <a:avLst/>
            </a:prstGeom>
          </p:spPr>
          <p:txBody>
            <a:bodyPr lIns="46056" tIns="46056" rIns="46056" bIns="460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25">
            <a:extLst>
              <a:ext uri="{FF2B5EF4-FFF2-40B4-BE49-F238E27FC236}">
                <a16:creationId xmlns:a16="http://schemas.microsoft.com/office/drawing/2014/main" id="{CF094583-D78F-4C3E-9966-D46764A6A1F0}"/>
              </a:ext>
            </a:extLst>
          </p:cNvPr>
          <p:cNvGrpSpPr/>
          <p:nvPr/>
        </p:nvGrpSpPr>
        <p:grpSpPr>
          <a:xfrm>
            <a:off x="12304950" y="3013503"/>
            <a:ext cx="5044617" cy="2190909"/>
            <a:chOff x="0" y="0"/>
            <a:chExt cx="3061830" cy="1649723"/>
          </a:xfrm>
        </p:grpSpPr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94E843FC-F7A2-4799-B463-12D5E7A4A0D6}"/>
                </a:ext>
              </a:extLst>
            </p:cNvPr>
            <p:cNvSpPr/>
            <p:nvPr/>
          </p:nvSpPr>
          <p:spPr>
            <a:xfrm>
              <a:off x="0" y="0"/>
              <a:ext cx="3061830" cy="1649723"/>
            </a:xfrm>
            <a:custGeom>
              <a:avLst/>
              <a:gdLst/>
              <a:ahLst/>
              <a:cxnLst/>
              <a:rect l="l" t="t" r="r" b="b"/>
              <a:pathLst>
                <a:path w="3061830" h="1649723">
                  <a:moveTo>
                    <a:pt x="61594" y="0"/>
                  </a:moveTo>
                  <a:lnTo>
                    <a:pt x="3000236" y="0"/>
                  </a:lnTo>
                  <a:cubicBezTo>
                    <a:pt x="3016571" y="0"/>
                    <a:pt x="3032238" y="6489"/>
                    <a:pt x="3043789" y="18040"/>
                  </a:cubicBezTo>
                  <a:cubicBezTo>
                    <a:pt x="3055340" y="29591"/>
                    <a:pt x="3061830" y="45258"/>
                    <a:pt x="3061830" y="61594"/>
                  </a:cubicBezTo>
                  <a:lnTo>
                    <a:pt x="3061830" y="1588129"/>
                  </a:lnTo>
                  <a:cubicBezTo>
                    <a:pt x="3061830" y="1604465"/>
                    <a:pt x="3055340" y="1620131"/>
                    <a:pt x="3043789" y="1631682"/>
                  </a:cubicBezTo>
                  <a:cubicBezTo>
                    <a:pt x="3032238" y="1643233"/>
                    <a:pt x="3016571" y="1649723"/>
                    <a:pt x="3000236" y="1649723"/>
                  </a:cubicBezTo>
                  <a:lnTo>
                    <a:pt x="61594" y="1649723"/>
                  </a:lnTo>
                  <a:cubicBezTo>
                    <a:pt x="45258" y="1649723"/>
                    <a:pt x="29591" y="1643233"/>
                    <a:pt x="18040" y="1631682"/>
                  </a:cubicBezTo>
                  <a:cubicBezTo>
                    <a:pt x="6489" y="1620131"/>
                    <a:pt x="0" y="1604465"/>
                    <a:pt x="0" y="1588129"/>
                  </a:cubicBezTo>
                  <a:lnTo>
                    <a:pt x="0" y="61594"/>
                  </a:lnTo>
                  <a:cubicBezTo>
                    <a:pt x="0" y="45258"/>
                    <a:pt x="6489" y="29591"/>
                    <a:pt x="18040" y="18040"/>
                  </a:cubicBezTo>
                  <a:cubicBezTo>
                    <a:pt x="29591" y="6489"/>
                    <a:pt x="45258" y="0"/>
                    <a:pt x="61594" y="0"/>
                  </a:cubicBezTo>
                  <a:close/>
                </a:path>
              </a:pathLst>
            </a:custGeom>
            <a:solidFill>
              <a:srgbClr val="B5DFF6">
                <a:alpha val="21961"/>
              </a:srgbClr>
            </a:solidFill>
          </p:spPr>
          <p:txBody>
            <a:bodyPr/>
            <a:lstStyle/>
            <a:p>
              <a:endParaRPr lang="th-TH" sz="4000"/>
            </a:p>
          </p:txBody>
        </p:sp>
        <p:sp>
          <p:nvSpPr>
            <p:cNvPr id="32" name="TextBox 27">
              <a:extLst>
                <a:ext uri="{FF2B5EF4-FFF2-40B4-BE49-F238E27FC236}">
                  <a16:creationId xmlns:a16="http://schemas.microsoft.com/office/drawing/2014/main" id="{8F6D394A-745D-48E1-91DA-34E95D2B760D}"/>
                </a:ext>
              </a:extLst>
            </p:cNvPr>
            <p:cNvSpPr txBox="1"/>
            <p:nvPr/>
          </p:nvSpPr>
          <p:spPr>
            <a:xfrm>
              <a:off x="0" y="-152400"/>
              <a:ext cx="3061830" cy="1802123"/>
            </a:xfrm>
            <a:prstGeom prst="rect">
              <a:avLst/>
            </a:prstGeom>
          </p:spPr>
          <p:txBody>
            <a:bodyPr lIns="46056" tIns="46056" rIns="46056" bIns="46056" rtlCol="0" anchor="ctr"/>
            <a:lstStyle/>
            <a:p>
              <a:pPr algn="ctr">
                <a:lnSpc>
                  <a:spcPts val="2659"/>
                </a:lnSpc>
              </a:pPr>
              <a:endParaRPr sz="4000"/>
            </a:p>
          </p:txBody>
        </p:sp>
      </p:grpSp>
      <p:sp>
        <p:nvSpPr>
          <p:cNvPr id="33" name="Freeform 28">
            <a:extLst>
              <a:ext uri="{FF2B5EF4-FFF2-40B4-BE49-F238E27FC236}">
                <a16:creationId xmlns:a16="http://schemas.microsoft.com/office/drawing/2014/main" id="{51C19CF1-ED60-4FB1-8CC7-5C61EABD7FE0}"/>
              </a:ext>
            </a:extLst>
          </p:cNvPr>
          <p:cNvSpPr/>
          <p:nvPr/>
        </p:nvSpPr>
        <p:spPr>
          <a:xfrm>
            <a:off x="5493771" y="4738077"/>
            <a:ext cx="7300459" cy="5055568"/>
          </a:xfrm>
          <a:custGeom>
            <a:avLst/>
            <a:gdLst/>
            <a:ahLst/>
            <a:cxnLst/>
            <a:rect l="l" t="t" r="r" b="b"/>
            <a:pathLst>
              <a:path w="7300459" h="5055568">
                <a:moveTo>
                  <a:pt x="0" y="0"/>
                </a:moveTo>
                <a:lnTo>
                  <a:pt x="7300458" y="0"/>
                </a:lnTo>
                <a:lnTo>
                  <a:pt x="7300458" y="5055567"/>
                </a:lnTo>
                <a:lnTo>
                  <a:pt x="0" y="5055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4" name="Group 29">
            <a:extLst>
              <a:ext uri="{FF2B5EF4-FFF2-40B4-BE49-F238E27FC236}">
                <a16:creationId xmlns:a16="http://schemas.microsoft.com/office/drawing/2014/main" id="{8ED425DA-7A40-49E0-B8D3-E5922EAFA150}"/>
              </a:ext>
            </a:extLst>
          </p:cNvPr>
          <p:cNvGrpSpPr/>
          <p:nvPr/>
        </p:nvGrpSpPr>
        <p:grpSpPr>
          <a:xfrm>
            <a:off x="12938009" y="6406282"/>
            <a:ext cx="4872936" cy="2681173"/>
            <a:chOff x="0" y="0"/>
            <a:chExt cx="3297293" cy="2203887"/>
          </a:xfrm>
        </p:grpSpPr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E09A5DF-924D-43A4-AEF8-7BE0FC641D93}"/>
                </a:ext>
              </a:extLst>
            </p:cNvPr>
            <p:cNvSpPr/>
            <p:nvPr/>
          </p:nvSpPr>
          <p:spPr>
            <a:xfrm>
              <a:off x="0" y="0"/>
              <a:ext cx="3297293" cy="2203887"/>
            </a:xfrm>
            <a:custGeom>
              <a:avLst/>
              <a:gdLst/>
              <a:ahLst/>
              <a:cxnLst/>
              <a:rect l="l" t="t" r="r" b="b"/>
              <a:pathLst>
                <a:path w="3297293" h="2203887">
                  <a:moveTo>
                    <a:pt x="68317" y="0"/>
                  </a:moveTo>
                  <a:lnTo>
                    <a:pt x="3228976" y="0"/>
                  </a:lnTo>
                  <a:cubicBezTo>
                    <a:pt x="3247095" y="0"/>
                    <a:pt x="3264471" y="7198"/>
                    <a:pt x="3277283" y="20009"/>
                  </a:cubicBezTo>
                  <a:cubicBezTo>
                    <a:pt x="3290095" y="32821"/>
                    <a:pt x="3297293" y="50198"/>
                    <a:pt x="3297293" y="68317"/>
                  </a:cubicBezTo>
                  <a:lnTo>
                    <a:pt x="3297293" y="2135570"/>
                  </a:lnTo>
                  <a:cubicBezTo>
                    <a:pt x="3297293" y="2153689"/>
                    <a:pt x="3290095" y="2171065"/>
                    <a:pt x="3277283" y="2183877"/>
                  </a:cubicBezTo>
                  <a:cubicBezTo>
                    <a:pt x="3264471" y="2196689"/>
                    <a:pt x="3247095" y="2203887"/>
                    <a:pt x="3228976" y="2203887"/>
                  </a:cubicBezTo>
                  <a:lnTo>
                    <a:pt x="68317" y="2203887"/>
                  </a:lnTo>
                  <a:cubicBezTo>
                    <a:pt x="50198" y="2203887"/>
                    <a:pt x="32821" y="2196689"/>
                    <a:pt x="20009" y="2183877"/>
                  </a:cubicBezTo>
                  <a:cubicBezTo>
                    <a:pt x="7198" y="2171065"/>
                    <a:pt x="0" y="2153689"/>
                    <a:pt x="0" y="2135570"/>
                  </a:cubicBezTo>
                  <a:lnTo>
                    <a:pt x="0" y="68317"/>
                  </a:lnTo>
                  <a:cubicBezTo>
                    <a:pt x="0" y="50198"/>
                    <a:pt x="7198" y="32821"/>
                    <a:pt x="20009" y="20009"/>
                  </a:cubicBezTo>
                  <a:cubicBezTo>
                    <a:pt x="32821" y="7198"/>
                    <a:pt x="50198" y="0"/>
                    <a:pt x="6831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93D2F6">
                  <a:alpha val="81961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id="{79537C0B-1CCD-4EAB-A92D-6BF69F9CE79C}"/>
                </a:ext>
              </a:extLst>
            </p:cNvPr>
            <p:cNvSpPr txBox="1"/>
            <p:nvPr/>
          </p:nvSpPr>
          <p:spPr>
            <a:xfrm>
              <a:off x="0" y="-152400"/>
              <a:ext cx="3297293" cy="2356287"/>
            </a:xfrm>
            <a:prstGeom prst="rect">
              <a:avLst/>
            </a:prstGeom>
          </p:spPr>
          <p:txBody>
            <a:bodyPr lIns="46056" tIns="46056" rIns="46056" bIns="460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id="{2F61B144-0222-45DF-8EE5-59C95953EB48}"/>
              </a:ext>
            </a:extLst>
          </p:cNvPr>
          <p:cNvGrpSpPr/>
          <p:nvPr/>
        </p:nvGrpSpPr>
        <p:grpSpPr>
          <a:xfrm>
            <a:off x="13111999" y="6514048"/>
            <a:ext cx="4524955" cy="2438059"/>
            <a:chOff x="0" y="0"/>
            <a:chExt cx="3061830" cy="1649723"/>
          </a:xfrm>
        </p:grpSpPr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3D53435-9743-4E9B-9734-580875E49ADF}"/>
                </a:ext>
              </a:extLst>
            </p:cNvPr>
            <p:cNvSpPr/>
            <p:nvPr/>
          </p:nvSpPr>
          <p:spPr>
            <a:xfrm>
              <a:off x="0" y="0"/>
              <a:ext cx="3061830" cy="1649723"/>
            </a:xfrm>
            <a:custGeom>
              <a:avLst/>
              <a:gdLst/>
              <a:ahLst/>
              <a:cxnLst/>
              <a:rect l="l" t="t" r="r" b="b"/>
              <a:pathLst>
                <a:path w="3061830" h="1649723">
                  <a:moveTo>
                    <a:pt x="61594" y="0"/>
                  </a:moveTo>
                  <a:lnTo>
                    <a:pt x="3000236" y="0"/>
                  </a:lnTo>
                  <a:cubicBezTo>
                    <a:pt x="3016571" y="0"/>
                    <a:pt x="3032238" y="6489"/>
                    <a:pt x="3043789" y="18040"/>
                  </a:cubicBezTo>
                  <a:cubicBezTo>
                    <a:pt x="3055340" y="29591"/>
                    <a:pt x="3061830" y="45258"/>
                    <a:pt x="3061830" y="61594"/>
                  </a:cubicBezTo>
                  <a:lnTo>
                    <a:pt x="3061830" y="1588129"/>
                  </a:lnTo>
                  <a:cubicBezTo>
                    <a:pt x="3061830" y="1604465"/>
                    <a:pt x="3055340" y="1620131"/>
                    <a:pt x="3043789" y="1631682"/>
                  </a:cubicBezTo>
                  <a:cubicBezTo>
                    <a:pt x="3032238" y="1643233"/>
                    <a:pt x="3016571" y="1649723"/>
                    <a:pt x="3000236" y="1649723"/>
                  </a:cubicBezTo>
                  <a:lnTo>
                    <a:pt x="61594" y="1649723"/>
                  </a:lnTo>
                  <a:cubicBezTo>
                    <a:pt x="45258" y="1649723"/>
                    <a:pt x="29591" y="1643233"/>
                    <a:pt x="18040" y="1631682"/>
                  </a:cubicBezTo>
                  <a:cubicBezTo>
                    <a:pt x="6489" y="1620131"/>
                    <a:pt x="0" y="1604465"/>
                    <a:pt x="0" y="1588129"/>
                  </a:cubicBezTo>
                  <a:lnTo>
                    <a:pt x="0" y="61594"/>
                  </a:lnTo>
                  <a:cubicBezTo>
                    <a:pt x="0" y="45258"/>
                    <a:pt x="6489" y="29591"/>
                    <a:pt x="18040" y="18040"/>
                  </a:cubicBezTo>
                  <a:cubicBezTo>
                    <a:pt x="29591" y="6489"/>
                    <a:pt x="45258" y="0"/>
                    <a:pt x="61594" y="0"/>
                  </a:cubicBezTo>
                  <a:close/>
                </a:path>
              </a:pathLst>
            </a:custGeom>
            <a:solidFill>
              <a:srgbClr val="B5DFF6">
                <a:alpha val="21961"/>
              </a:srgbClr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TextBox 34">
              <a:extLst>
                <a:ext uri="{FF2B5EF4-FFF2-40B4-BE49-F238E27FC236}">
                  <a16:creationId xmlns:a16="http://schemas.microsoft.com/office/drawing/2014/main" id="{5DCFFCCD-AD51-4FD6-9BDE-453D941E8460}"/>
                </a:ext>
              </a:extLst>
            </p:cNvPr>
            <p:cNvSpPr txBox="1"/>
            <p:nvPr/>
          </p:nvSpPr>
          <p:spPr>
            <a:xfrm>
              <a:off x="0" y="-152400"/>
              <a:ext cx="3061830" cy="1802123"/>
            </a:xfrm>
            <a:prstGeom prst="rect">
              <a:avLst/>
            </a:prstGeom>
          </p:spPr>
          <p:txBody>
            <a:bodyPr lIns="46056" tIns="46056" rIns="46056" bIns="460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35">
            <a:extLst>
              <a:ext uri="{FF2B5EF4-FFF2-40B4-BE49-F238E27FC236}">
                <a16:creationId xmlns:a16="http://schemas.microsoft.com/office/drawing/2014/main" id="{E471AB9F-88C8-49B5-8740-52DFD783F393}"/>
              </a:ext>
            </a:extLst>
          </p:cNvPr>
          <p:cNvSpPr txBox="1"/>
          <p:nvPr/>
        </p:nvSpPr>
        <p:spPr>
          <a:xfrm>
            <a:off x="4972841" y="695429"/>
            <a:ext cx="9165249" cy="1314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96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คู่เทียบ</a:t>
            </a:r>
            <a:endParaRPr lang="en-US" sz="7200" dirty="0">
              <a:solidFill>
                <a:srgbClr val="000000"/>
              </a:solidFill>
              <a:latin typeface="Amiko TH" panose="020B0604020202020204" charset="-34"/>
              <a:cs typeface="Amiko TH" panose="020B0604020202020204" charset="-34"/>
            </a:endParaRP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7A5F9437-E839-4315-BC12-295B74A85329}"/>
              </a:ext>
            </a:extLst>
          </p:cNvPr>
          <p:cNvSpPr txBox="1"/>
          <p:nvPr/>
        </p:nvSpPr>
        <p:spPr>
          <a:xfrm>
            <a:off x="1661091" y="4187373"/>
            <a:ext cx="452495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 algn="l">
              <a:lnSpc>
                <a:spcPts val="448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วัตถุประสงค์ของบริษัท</a:t>
            </a:r>
            <a:r>
              <a:rPr lang="en-US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ตรงกับงานที่</a:t>
            </a:r>
            <a:r>
              <a:rPr lang="th-TH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รับ</a:t>
            </a: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จ้าง</a:t>
            </a:r>
            <a:endParaRPr lang="en-US" sz="4000" dirty="0">
              <a:solidFill>
                <a:srgbClr val="000000"/>
              </a:solidFill>
              <a:latin typeface="Amiko TH" panose="020B0604020202020204" charset="-34"/>
              <a:cs typeface="Amiko TH" panose="020B0604020202020204" charset="-34"/>
            </a:endParaRPr>
          </a:p>
        </p:txBody>
      </p:sp>
      <p:sp>
        <p:nvSpPr>
          <p:cNvPr id="42" name="TextBox 37">
            <a:extLst>
              <a:ext uri="{FF2B5EF4-FFF2-40B4-BE49-F238E27FC236}">
                <a16:creationId xmlns:a16="http://schemas.microsoft.com/office/drawing/2014/main" id="{26201489-CB63-4DA3-A421-87198919F44B}"/>
              </a:ext>
            </a:extLst>
          </p:cNvPr>
          <p:cNvSpPr txBox="1"/>
          <p:nvPr/>
        </p:nvSpPr>
        <p:spPr>
          <a:xfrm>
            <a:off x="1438126" y="7183208"/>
            <a:ext cx="374351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48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หนังสือรับรองบริษัท</a:t>
            </a:r>
            <a:r>
              <a:rPr lang="en-US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มีอายุไม่เกิน</a:t>
            </a:r>
            <a:r>
              <a:rPr lang="en-US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 6 เดือน-1 </a:t>
            </a: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ปี</a:t>
            </a:r>
            <a:endParaRPr lang="en-US" sz="4000" dirty="0">
              <a:solidFill>
                <a:srgbClr val="000000"/>
              </a:solidFill>
              <a:latin typeface="Amiko TH" panose="020B0604020202020204" charset="-34"/>
              <a:cs typeface="Amiko TH" panose="020B0604020202020204" charset="-34"/>
            </a:endParaRP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09EB12B3-F986-4880-B882-A2804FCB0A65}"/>
              </a:ext>
            </a:extLst>
          </p:cNvPr>
          <p:cNvSpPr txBox="1"/>
          <p:nvPr/>
        </p:nvSpPr>
        <p:spPr>
          <a:xfrm>
            <a:off x="12378285" y="3042783"/>
            <a:ext cx="4971282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448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บุคคลธรรมดา</a:t>
            </a:r>
            <a:r>
              <a:rPr lang="en-US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ควรเป็นบุคคลที่เคยทำงานนั้นมาก่อน</a:t>
            </a:r>
            <a:r>
              <a:rPr lang="en-US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โดยแนบหลักฐาน</a:t>
            </a:r>
            <a:r>
              <a:rPr lang="en-US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การทำงานที่ผ่านมา</a:t>
            </a:r>
            <a:r>
              <a:rPr lang="en-US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 </a:t>
            </a: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D40A8687-3691-43A6-A234-8D36D2C95767}"/>
              </a:ext>
            </a:extLst>
          </p:cNvPr>
          <p:cNvSpPr txBox="1"/>
          <p:nvPr/>
        </p:nvSpPr>
        <p:spPr>
          <a:xfrm>
            <a:off x="13345348" y="6413484"/>
            <a:ext cx="4255268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48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เป็นบุคคลที่มีความสามารถในงานที่รับจ้าง</a:t>
            </a:r>
            <a:r>
              <a:rPr lang="en-US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เช่น</a:t>
            </a:r>
            <a:r>
              <a:rPr lang="en-US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จ้างเหมาแปลภาษา</a:t>
            </a:r>
            <a:r>
              <a:rPr lang="en-US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ควรมีวุฒิการศึกษาด้านภาษา</a:t>
            </a:r>
            <a:endParaRPr lang="en-US" sz="4000" dirty="0">
              <a:solidFill>
                <a:srgbClr val="000000"/>
              </a:solidFill>
              <a:latin typeface="Amiko TH" panose="020B0604020202020204" charset="-34"/>
              <a:cs typeface="Amiko TH" panose="020B0604020202020204" charset="-34"/>
            </a:endParaRPr>
          </a:p>
        </p:txBody>
      </p:sp>
      <p:grpSp>
        <p:nvGrpSpPr>
          <p:cNvPr id="45" name="Group 22">
            <a:extLst>
              <a:ext uri="{FF2B5EF4-FFF2-40B4-BE49-F238E27FC236}">
                <a16:creationId xmlns:a16="http://schemas.microsoft.com/office/drawing/2014/main" id="{E9C55B4C-67D2-46D0-858C-538F111B121A}"/>
              </a:ext>
            </a:extLst>
          </p:cNvPr>
          <p:cNvGrpSpPr/>
          <p:nvPr/>
        </p:nvGrpSpPr>
        <p:grpSpPr>
          <a:xfrm>
            <a:off x="3605029" y="2285691"/>
            <a:ext cx="5473382" cy="1050086"/>
            <a:chOff x="0" y="0"/>
            <a:chExt cx="3703587" cy="2178980"/>
          </a:xfrm>
        </p:grpSpPr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57873CC0-B6A7-43A6-AB1B-82D54C9417E5}"/>
                </a:ext>
              </a:extLst>
            </p:cNvPr>
            <p:cNvSpPr/>
            <p:nvPr/>
          </p:nvSpPr>
          <p:spPr>
            <a:xfrm>
              <a:off x="0" y="0"/>
              <a:ext cx="3703587" cy="2178980"/>
            </a:xfrm>
            <a:custGeom>
              <a:avLst/>
              <a:gdLst/>
              <a:ahLst/>
              <a:cxnLst/>
              <a:rect l="l" t="t" r="r" b="b"/>
              <a:pathLst>
                <a:path w="3703587" h="2178980">
                  <a:moveTo>
                    <a:pt x="60822" y="0"/>
                  </a:moveTo>
                  <a:lnTo>
                    <a:pt x="3642765" y="0"/>
                  </a:lnTo>
                  <a:cubicBezTo>
                    <a:pt x="3676356" y="0"/>
                    <a:pt x="3703587" y="27231"/>
                    <a:pt x="3703587" y="60822"/>
                  </a:cubicBezTo>
                  <a:lnTo>
                    <a:pt x="3703587" y="2118158"/>
                  </a:lnTo>
                  <a:cubicBezTo>
                    <a:pt x="3703587" y="2151749"/>
                    <a:pt x="3676356" y="2178980"/>
                    <a:pt x="3642765" y="2178980"/>
                  </a:cubicBezTo>
                  <a:lnTo>
                    <a:pt x="60822" y="2178980"/>
                  </a:lnTo>
                  <a:cubicBezTo>
                    <a:pt x="27231" y="2178980"/>
                    <a:pt x="0" y="2151749"/>
                    <a:pt x="0" y="2118158"/>
                  </a:cubicBezTo>
                  <a:lnTo>
                    <a:pt x="0" y="60822"/>
                  </a:lnTo>
                  <a:cubicBezTo>
                    <a:pt x="0" y="27231"/>
                    <a:pt x="27231" y="0"/>
                    <a:pt x="608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93D2F6">
                  <a:alpha val="81961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B02EF64A-0A67-4CF9-9C87-03ECCDC7937F}"/>
                </a:ext>
              </a:extLst>
            </p:cNvPr>
            <p:cNvSpPr txBox="1"/>
            <p:nvPr/>
          </p:nvSpPr>
          <p:spPr>
            <a:xfrm>
              <a:off x="0" y="-152400"/>
              <a:ext cx="3703587" cy="2331380"/>
            </a:xfrm>
            <a:prstGeom prst="rect">
              <a:avLst/>
            </a:prstGeom>
          </p:spPr>
          <p:txBody>
            <a:bodyPr lIns="46056" tIns="46056" rIns="46056" bIns="4605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TextBox 36">
            <a:extLst>
              <a:ext uri="{FF2B5EF4-FFF2-40B4-BE49-F238E27FC236}">
                <a16:creationId xmlns:a16="http://schemas.microsoft.com/office/drawing/2014/main" id="{86F5EC2B-BCB6-4E18-8770-C1665699658F}"/>
              </a:ext>
            </a:extLst>
          </p:cNvPr>
          <p:cNvSpPr txBox="1"/>
          <p:nvPr/>
        </p:nvSpPr>
        <p:spPr>
          <a:xfrm>
            <a:off x="3923569" y="2557078"/>
            <a:ext cx="485277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 algn="l">
              <a:lnSpc>
                <a:spcPts val="4480"/>
              </a:lnSpc>
              <a:spcBef>
                <a:spcPct val="0"/>
              </a:spcBef>
            </a:pPr>
            <a:r>
              <a:rPr lang="th-TH" sz="4000" dirty="0">
                <a:solidFill>
                  <a:srgbClr val="000000"/>
                </a:solidFill>
                <a:latin typeface="Amiko TH" panose="020B0604020202020204" charset="-34"/>
                <a:cs typeface="Amiko TH" panose="020B0604020202020204" charset="-34"/>
              </a:rPr>
              <a:t>ไม่มีความเกี่ยวข้องกัน</a:t>
            </a:r>
            <a:endParaRPr lang="en-US" sz="4000" dirty="0">
              <a:solidFill>
                <a:srgbClr val="000000"/>
              </a:solidFill>
              <a:latin typeface="Amiko TH" panose="020B0604020202020204" charset="-34"/>
              <a:cs typeface="Amiko TH" panose="020B0604020202020204" charset="-34"/>
            </a:endParaRPr>
          </a:p>
        </p:txBody>
      </p:sp>
      <p:grpSp>
        <p:nvGrpSpPr>
          <p:cNvPr id="51" name="Group 13">
            <a:extLst>
              <a:ext uri="{FF2B5EF4-FFF2-40B4-BE49-F238E27FC236}">
                <a16:creationId xmlns:a16="http://schemas.microsoft.com/office/drawing/2014/main" id="{5BA94A8A-FD40-4B60-B343-97A12A9E95BE}"/>
              </a:ext>
            </a:extLst>
          </p:cNvPr>
          <p:cNvGrpSpPr/>
          <p:nvPr/>
        </p:nvGrpSpPr>
        <p:grpSpPr>
          <a:xfrm>
            <a:off x="2126729" y="1099170"/>
            <a:ext cx="6788671" cy="2139330"/>
            <a:chOff x="0" y="-152400"/>
            <a:chExt cx="4164781" cy="4177287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DDBB7B1-FAE1-46C2-846A-D7E0DBFA6964}"/>
                </a:ext>
              </a:extLst>
            </p:cNvPr>
            <p:cNvSpPr/>
            <p:nvPr/>
          </p:nvSpPr>
          <p:spPr>
            <a:xfrm>
              <a:off x="989582" y="2375164"/>
              <a:ext cx="3175199" cy="1649723"/>
            </a:xfrm>
            <a:custGeom>
              <a:avLst/>
              <a:gdLst/>
              <a:ahLst/>
              <a:cxnLst/>
              <a:rect l="l" t="t" r="r" b="b"/>
              <a:pathLst>
                <a:path w="3061830" h="1649723">
                  <a:moveTo>
                    <a:pt x="61594" y="0"/>
                  </a:moveTo>
                  <a:lnTo>
                    <a:pt x="3000236" y="0"/>
                  </a:lnTo>
                  <a:cubicBezTo>
                    <a:pt x="3016571" y="0"/>
                    <a:pt x="3032238" y="6489"/>
                    <a:pt x="3043789" y="18040"/>
                  </a:cubicBezTo>
                  <a:cubicBezTo>
                    <a:pt x="3055340" y="29591"/>
                    <a:pt x="3061830" y="45258"/>
                    <a:pt x="3061830" y="61594"/>
                  </a:cubicBezTo>
                  <a:lnTo>
                    <a:pt x="3061830" y="1588129"/>
                  </a:lnTo>
                  <a:cubicBezTo>
                    <a:pt x="3061830" y="1604465"/>
                    <a:pt x="3055340" y="1620131"/>
                    <a:pt x="3043789" y="1631682"/>
                  </a:cubicBezTo>
                  <a:cubicBezTo>
                    <a:pt x="3032238" y="1643233"/>
                    <a:pt x="3016571" y="1649723"/>
                    <a:pt x="3000236" y="1649723"/>
                  </a:cubicBezTo>
                  <a:lnTo>
                    <a:pt x="61594" y="1649723"/>
                  </a:lnTo>
                  <a:cubicBezTo>
                    <a:pt x="45258" y="1649723"/>
                    <a:pt x="29591" y="1643233"/>
                    <a:pt x="18040" y="1631682"/>
                  </a:cubicBezTo>
                  <a:cubicBezTo>
                    <a:pt x="6489" y="1620131"/>
                    <a:pt x="0" y="1604465"/>
                    <a:pt x="0" y="1588129"/>
                  </a:cubicBezTo>
                  <a:lnTo>
                    <a:pt x="0" y="61594"/>
                  </a:lnTo>
                  <a:cubicBezTo>
                    <a:pt x="0" y="45258"/>
                    <a:pt x="6489" y="29591"/>
                    <a:pt x="18040" y="18040"/>
                  </a:cubicBezTo>
                  <a:cubicBezTo>
                    <a:pt x="29591" y="6489"/>
                    <a:pt x="45258" y="0"/>
                    <a:pt x="61594" y="0"/>
                  </a:cubicBezTo>
                  <a:close/>
                </a:path>
              </a:pathLst>
            </a:custGeom>
            <a:solidFill>
              <a:srgbClr val="B5DFF6">
                <a:alpha val="21961"/>
              </a:srgbClr>
            </a:solidFill>
          </p:spPr>
          <p:txBody>
            <a:bodyPr/>
            <a:lstStyle/>
            <a:p>
              <a:pPr algn="ctr"/>
              <a:endParaRPr lang="th-TH" sz="4000" dirty="0"/>
            </a:p>
          </p:txBody>
        </p:sp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DB122D5C-A6ED-4F6C-9E9D-9D580215BBA0}"/>
                </a:ext>
              </a:extLst>
            </p:cNvPr>
            <p:cNvSpPr txBox="1"/>
            <p:nvPr/>
          </p:nvSpPr>
          <p:spPr>
            <a:xfrm>
              <a:off x="0" y="-152400"/>
              <a:ext cx="3061830" cy="1802123"/>
            </a:xfrm>
            <a:prstGeom prst="rect">
              <a:avLst/>
            </a:prstGeom>
          </p:spPr>
          <p:txBody>
            <a:bodyPr lIns="46056" tIns="46056" rIns="46056" bIns="46056" rtlCol="0" anchor="ctr"/>
            <a:lstStyle/>
            <a:p>
              <a:pPr algn="ctr">
                <a:lnSpc>
                  <a:spcPts val="2659"/>
                </a:lnSpc>
              </a:pPr>
              <a:endParaRPr sz="4000"/>
            </a:p>
          </p:txBody>
        </p:sp>
      </p:grpSp>
    </p:spTree>
    <p:extLst>
      <p:ext uri="{BB962C8B-B14F-4D97-AF65-F5344CB8AC3E}">
        <p14:creationId xmlns:p14="http://schemas.microsoft.com/office/powerpoint/2010/main" val="85234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61864">
            <a:off x="-2699546" y="7000656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4" y="0"/>
                </a:lnTo>
                <a:lnTo>
                  <a:pt x="12630914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8555">
            <a:off x="9964976" y="6291656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01877" y="399120"/>
            <a:ext cx="13778556" cy="211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205"/>
              </a:lnSpc>
            </a:pPr>
            <a:r>
              <a:rPr lang="en-US" sz="13529" spc="568">
                <a:solidFill>
                  <a:srgbClr val="551A25"/>
                </a:solidFill>
                <a:cs typeface="Amiko TH"/>
              </a:rPr>
              <a:t>การจัดจ้างจัดกิจกรรมอบรม</a:t>
            </a:r>
          </a:p>
        </p:txBody>
      </p:sp>
      <p:sp>
        <p:nvSpPr>
          <p:cNvPr id="5" name="Freeform 5"/>
          <p:cNvSpPr/>
          <p:nvPr/>
        </p:nvSpPr>
        <p:spPr>
          <a:xfrm rot="-6650677">
            <a:off x="472394" y="642415"/>
            <a:ext cx="1260418" cy="1398523"/>
          </a:xfrm>
          <a:custGeom>
            <a:avLst/>
            <a:gdLst/>
            <a:ahLst/>
            <a:cxnLst/>
            <a:rect l="l" t="t" r="r" b="b"/>
            <a:pathLst>
              <a:path w="1260418" h="1398523">
                <a:moveTo>
                  <a:pt x="0" y="0"/>
                </a:moveTo>
                <a:lnTo>
                  <a:pt x="1260418" y="0"/>
                </a:lnTo>
                <a:lnTo>
                  <a:pt x="1260418" y="1398523"/>
                </a:lnTo>
                <a:lnTo>
                  <a:pt x="0" y="1398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074939">
            <a:off x="3667053" y="1920676"/>
            <a:ext cx="606501" cy="1702460"/>
          </a:xfrm>
          <a:custGeom>
            <a:avLst/>
            <a:gdLst/>
            <a:ahLst/>
            <a:cxnLst/>
            <a:rect l="l" t="t" r="r" b="b"/>
            <a:pathLst>
              <a:path w="606501" h="1702460">
                <a:moveTo>
                  <a:pt x="0" y="0"/>
                </a:moveTo>
                <a:lnTo>
                  <a:pt x="606501" y="0"/>
                </a:lnTo>
                <a:lnTo>
                  <a:pt x="606501" y="1702460"/>
                </a:lnTo>
                <a:lnTo>
                  <a:pt x="0" y="1702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83810">
            <a:off x="13621045" y="426239"/>
            <a:ext cx="606501" cy="1702460"/>
          </a:xfrm>
          <a:custGeom>
            <a:avLst/>
            <a:gdLst/>
            <a:ahLst/>
            <a:cxnLst/>
            <a:rect l="l" t="t" r="r" b="b"/>
            <a:pathLst>
              <a:path w="606501" h="1702460">
                <a:moveTo>
                  <a:pt x="0" y="0"/>
                </a:moveTo>
                <a:lnTo>
                  <a:pt x="606501" y="0"/>
                </a:lnTo>
                <a:lnTo>
                  <a:pt x="606501" y="1702460"/>
                </a:lnTo>
                <a:lnTo>
                  <a:pt x="0" y="1702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70726" y="2973283"/>
            <a:ext cx="2514090" cy="2075267"/>
          </a:xfrm>
          <a:custGeom>
            <a:avLst/>
            <a:gdLst/>
            <a:ahLst/>
            <a:cxnLst/>
            <a:rect l="l" t="t" r="r" b="b"/>
            <a:pathLst>
              <a:path w="2514090" h="2075267">
                <a:moveTo>
                  <a:pt x="0" y="0"/>
                </a:moveTo>
                <a:lnTo>
                  <a:pt x="2514089" y="0"/>
                </a:lnTo>
                <a:lnTo>
                  <a:pt x="2514089" y="2075266"/>
                </a:lnTo>
                <a:lnTo>
                  <a:pt x="0" y="20752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95710" y="2973283"/>
            <a:ext cx="1586232" cy="2170217"/>
          </a:xfrm>
          <a:custGeom>
            <a:avLst/>
            <a:gdLst/>
            <a:ahLst/>
            <a:cxnLst/>
            <a:rect l="l" t="t" r="r" b="b"/>
            <a:pathLst>
              <a:path w="1586232" h="2170217">
                <a:moveTo>
                  <a:pt x="0" y="0"/>
                </a:moveTo>
                <a:lnTo>
                  <a:pt x="1586231" y="0"/>
                </a:lnTo>
                <a:lnTo>
                  <a:pt x="1586231" y="2170217"/>
                </a:lnTo>
                <a:lnTo>
                  <a:pt x="0" y="21702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02603" y="5146941"/>
            <a:ext cx="16870986" cy="4953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643C25"/>
                </a:solidFill>
                <a:latin typeface="Amiko TH"/>
                <a:cs typeface="Amiko TH"/>
              </a:rPr>
              <a:t>สามารถจัดจ้างออแกไนซ์ ได้ แต่ในรายละเอียด TOR ขอบเขตงานต้องกำหนดให้ชัดเจน สอดคล้องกับเวลาที่จ้าง เช่น</a:t>
            </a:r>
          </a:p>
          <a:p>
            <a:pPr marL="906780" lvl="1" indent="-453390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643C25"/>
                </a:solidFill>
                <a:latin typeface="Amiko TH"/>
                <a:cs typeface="Amiko TH"/>
              </a:rPr>
              <a:t>ค่าอาหาร จำนวนมื้อ มื้อละเท่าไหร่ (อัตราตามระเบียบ)</a:t>
            </a:r>
          </a:p>
          <a:p>
            <a:pPr marL="906780" lvl="1" indent="-453390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643C25"/>
                </a:solidFill>
                <a:latin typeface="Amiko TH"/>
                <a:cs typeface="Amiko TH"/>
              </a:rPr>
              <a:t>ค่าอาหารว่าง จำนวนมื้อ มื้อละเท่าไหร่ (อัตราตามระเบียบ)</a:t>
            </a:r>
          </a:p>
          <a:p>
            <a:pPr marL="906780" lvl="1" indent="-453390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643C25"/>
                </a:solidFill>
                <a:latin typeface="Amiko TH"/>
                <a:cs typeface="Amiko TH"/>
              </a:rPr>
              <a:t>ค่าวิทยากร จำนวนชั่วโมง จำนวนวัน (อัตราตามระเบียบ)</a:t>
            </a:r>
          </a:p>
          <a:p>
            <a:pPr marL="906780" lvl="1" indent="-453390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643C25"/>
                </a:solidFill>
                <a:latin typeface="Amiko TH"/>
                <a:cs typeface="Amiko TH"/>
              </a:rPr>
              <a:t>ค่าจ้างประสานงาน (ตามความเหมาะสมกับเนื้องานที่ทำ)</a:t>
            </a:r>
          </a:p>
          <a:p>
            <a:pPr marL="906780" lvl="1" indent="-453390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643C25"/>
                </a:solidFill>
                <a:latin typeface="Amiko TH"/>
                <a:cs typeface="Amiko TH"/>
              </a:rPr>
              <a:t>ค่าอื่นๆ (ตามความเหมาะสมกับเนื้องานที่ทำ โดยเปรียบเทียบกับราคาในท้องตลาด)</a:t>
            </a:r>
          </a:p>
          <a:p>
            <a:pPr algn="l">
              <a:lnSpc>
                <a:spcPts val="3497"/>
              </a:lnSpc>
            </a:pPr>
            <a:endParaRPr lang="en-US" sz="4200">
              <a:solidFill>
                <a:srgbClr val="643C25"/>
              </a:solidFill>
              <a:latin typeface="Amiko TH"/>
              <a:cs typeface="Amiko TH"/>
            </a:endParaRPr>
          </a:p>
        </p:txBody>
      </p:sp>
      <p:sp>
        <p:nvSpPr>
          <p:cNvPr id="11" name="Freeform 11"/>
          <p:cNvSpPr/>
          <p:nvPr/>
        </p:nvSpPr>
        <p:spPr>
          <a:xfrm rot="8100000" flipH="1">
            <a:off x="16590301" y="874891"/>
            <a:ext cx="1260418" cy="1398523"/>
          </a:xfrm>
          <a:custGeom>
            <a:avLst/>
            <a:gdLst/>
            <a:ahLst/>
            <a:cxnLst/>
            <a:rect l="l" t="t" r="r" b="b"/>
            <a:pathLst>
              <a:path w="1260418" h="1398523">
                <a:moveTo>
                  <a:pt x="1260419" y="0"/>
                </a:moveTo>
                <a:lnTo>
                  <a:pt x="0" y="0"/>
                </a:lnTo>
                <a:lnTo>
                  <a:pt x="0" y="1398523"/>
                </a:lnTo>
                <a:lnTo>
                  <a:pt x="1260419" y="1398523"/>
                </a:lnTo>
                <a:lnTo>
                  <a:pt x="12604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61864">
            <a:off x="1876778" y="6559043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5"/>
                </a:lnTo>
                <a:lnTo>
                  <a:pt x="0" y="11383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8555">
            <a:off x="9675812" y="-6749358"/>
            <a:ext cx="12630913" cy="11383416"/>
          </a:xfrm>
          <a:custGeom>
            <a:avLst/>
            <a:gdLst/>
            <a:ahLst/>
            <a:cxnLst/>
            <a:rect l="l" t="t" r="r" b="b"/>
            <a:pathLst>
              <a:path w="12630913" h="11383416">
                <a:moveTo>
                  <a:pt x="0" y="0"/>
                </a:moveTo>
                <a:lnTo>
                  <a:pt x="12630913" y="0"/>
                </a:lnTo>
                <a:lnTo>
                  <a:pt x="12630913" y="11383416"/>
                </a:lnTo>
                <a:lnTo>
                  <a:pt x="0" y="11383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982066" y="2891557"/>
            <a:ext cx="9359231" cy="9359194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90176" y="468643"/>
            <a:ext cx="9511823" cy="3150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03"/>
              </a:lnSpc>
            </a:pPr>
            <a:r>
              <a:rPr lang="en-US" sz="10860" spc="456">
                <a:solidFill>
                  <a:srgbClr val="551A25"/>
                </a:solidFill>
                <a:cs typeface="Amiko TH"/>
              </a:rPr>
              <a:t>การจ่ายค่าตอบแทนให้แก่นักศึกษา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77165" y="4185318"/>
            <a:ext cx="9131681" cy="2505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000" dirty="0">
                <a:solidFill>
                  <a:srgbClr val="643C25"/>
                </a:solidFill>
                <a:latin typeface="Amiko TH"/>
                <a:cs typeface="Amiko TH"/>
              </a:rPr>
              <a:t>1.ว่าจ้างนักศึกษา </a:t>
            </a:r>
            <a:r>
              <a:rPr lang="en-US" sz="4000" dirty="0" err="1">
                <a:solidFill>
                  <a:srgbClr val="643C25"/>
                </a:solidFill>
                <a:latin typeface="Amiko TH"/>
                <a:cs typeface="Amiko TH"/>
              </a:rPr>
              <a:t>ได้โดยกำหนดคุณสมบัติของผู้รับจ้างใน</a:t>
            </a:r>
            <a:r>
              <a:rPr lang="en-US" sz="4000" dirty="0">
                <a:solidFill>
                  <a:srgbClr val="643C25"/>
                </a:solidFill>
                <a:latin typeface="Amiko TH"/>
                <a:cs typeface="Amiko TH"/>
              </a:rPr>
              <a:t> TOR </a:t>
            </a:r>
            <a:r>
              <a:rPr lang="en-US" sz="4000" dirty="0" err="1">
                <a:solidFill>
                  <a:srgbClr val="643C25"/>
                </a:solidFill>
                <a:latin typeface="Amiko TH"/>
                <a:cs typeface="Amiko TH"/>
              </a:rPr>
              <a:t>ให้ชัดเจน</a:t>
            </a:r>
            <a:r>
              <a:rPr lang="en-US" sz="4000" dirty="0">
                <a:solidFill>
                  <a:srgbClr val="643C25"/>
                </a:solidFill>
                <a:latin typeface="Amiko TH"/>
                <a:cs typeface="Amiko TH"/>
              </a:rPr>
              <a:t> </a:t>
            </a:r>
            <a:r>
              <a:rPr lang="en-US" sz="4000" dirty="0" err="1">
                <a:solidFill>
                  <a:srgbClr val="643C25"/>
                </a:solidFill>
                <a:latin typeface="Amiko TH"/>
                <a:cs typeface="Amiko TH"/>
              </a:rPr>
              <a:t>และต้องเป็นนักศึกษาที่มีความรู้ความสามารถในงานที่ว่าจ้าง</a:t>
            </a:r>
            <a:r>
              <a:rPr lang="th-TH" sz="4000" dirty="0">
                <a:solidFill>
                  <a:srgbClr val="643C25"/>
                </a:solidFill>
                <a:latin typeface="Amiko TH"/>
                <a:cs typeface="Amiko TH"/>
              </a:rPr>
              <a:t> </a:t>
            </a:r>
            <a:r>
              <a:rPr lang="th-TH" sz="4000" dirty="0">
                <a:solidFill>
                  <a:srgbClr val="0070C0"/>
                </a:solidFill>
                <a:latin typeface="Amiko TH"/>
                <a:cs typeface="Amiko TH"/>
              </a:rPr>
              <a:t>(ค่าจ้างต้องเหมาะสมกับขอบเขตงาน)</a:t>
            </a:r>
            <a:endParaRPr lang="en-US" sz="4000" dirty="0">
              <a:solidFill>
                <a:srgbClr val="0070C0"/>
              </a:solidFill>
              <a:latin typeface="Amiko TH"/>
              <a:cs typeface="Amiko TH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6740591"/>
            <a:ext cx="9067140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000" dirty="0">
                <a:solidFill>
                  <a:srgbClr val="643C25"/>
                </a:solidFill>
                <a:latin typeface="Amiko TH"/>
                <a:cs typeface="Amiko TH"/>
              </a:rPr>
              <a:t>2. </a:t>
            </a:r>
            <a:r>
              <a:rPr lang="en-US" sz="4000" dirty="0" err="1">
                <a:solidFill>
                  <a:srgbClr val="643C25"/>
                </a:solidFill>
                <a:latin typeface="Amiko TH"/>
                <a:cs typeface="Amiko TH"/>
              </a:rPr>
              <a:t>เบิกจ่ายลักษณะของทุนทำงาน</a:t>
            </a:r>
            <a:r>
              <a:rPr lang="en-US" sz="4000" dirty="0">
                <a:solidFill>
                  <a:srgbClr val="643C25"/>
                </a:solidFill>
                <a:latin typeface="Amiko TH"/>
                <a:cs typeface="Amiko TH"/>
              </a:rPr>
              <a:t> </a:t>
            </a:r>
            <a:endParaRPr lang="th-TH" sz="4000" dirty="0">
              <a:solidFill>
                <a:srgbClr val="643C25"/>
              </a:solidFill>
              <a:latin typeface="Amiko TH"/>
              <a:cs typeface="Amiko TH"/>
            </a:endParaRPr>
          </a:p>
          <a:p>
            <a:pPr algn="l"/>
            <a:r>
              <a:rPr lang="th-TH" sz="4000" dirty="0">
                <a:solidFill>
                  <a:srgbClr val="643C25"/>
                </a:solidFill>
                <a:latin typeface="Amiko TH"/>
                <a:cs typeface="Amiko TH"/>
              </a:rPr>
              <a:t>   2.1 กิจกรรมระยะยาวให้</a:t>
            </a:r>
            <a:r>
              <a:rPr lang="en-US" sz="4000" dirty="0" err="1">
                <a:solidFill>
                  <a:srgbClr val="643C25"/>
                </a:solidFill>
                <a:latin typeface="Amiko TH"/>
                <a:cs typeface="Amiko TH"/>
              </a:rPr>
              <a:t>จัดทำประกาศรับสมัคร</a:t>
            </a:r>
            <a:r>
              <a:rPr lang="en-US" sz="4000" dirty="0">
                <a:solidFill>
                  <a:srgbClr val="643C25"/>
                </a:solidFill>
                <a:latin typeface="Amiko TH"/>
                <a:cs typeface="Amiko TH"/>
              </a:rPr>
              <a:t>/</a:t>
            </a:r>
            <a:r>
              <a:rPr lang="en-US" sz="4000" dirty="0" err="1">
                <a:solidFill>
                  <a:srgbClr val="643C25"/>
                </a:solidFill>
                <a:latin typeface="Amiko TH"/>
                <a:cs typeface="Amiko TH"/>
              </a:rPr>
              <a:t>ประกาศรายชื่อ</a:t>
            </a:r>
            <a:endParaRPr lang="th-TH" sz="4000" dirty="0">
              <a:solidFill>
                <a:srgbClr val="643C25"/>
              </a:solidFill>
              <a:latin typeface="Amiko TH"/>
              <a:cs typeface="Amiko TH"/>
            </a:endParaRPr>
          </a:p>
          <a:p>
            <a:pPr algn="l"/>
            <a:r>
              <a:rPr lang="th-TH" sz="4000" dirty="0">
                <a:solidFill>
                  <a:srgbClr val="643C25"/>
                </a:solidFill>
                <a:latin typeface="Amiko TH"/>
                <a:cs typeface="Amiko TH"/>
              </a:rPr>
              <a:t>   2.2 กิจกรรมเฉพาะกิจ ระยะสั้น ให้จัดทำบันทึกข้อความให้นักศึกษาทำงาน </a:t>
            </a:r>
          </a:p>
          <a:p>
            <a:pPr algn="l"/>
            <a:r>
              <a:rPr lang="th-TH" sz="4000" dirty="0">
                <a:solidFill>
                  <a:srgbClr val="0070C0"/>
                </a:solidFill>
                <a:latin typeface="Amiko TH"/>
                <a:cs typeface="Amiko TH"/>
              </a:rPr>
              <a:t>(</a:t>
            </a:r>
            <a:r>
              <a:rPr lang="en-US" sz="4000" dirty="0" err="1">
                <a:solidFill>
                  <a:srgbClr val="0070C0"/>
                </a:solidFill>
                <a:latin typeface="Amiko TH"/>
                <a:cs typeface="Amiko TH"/>
              </a:rPr>
              <a:t>เบิกในอัตราค่าตอบแทนนักศึกษาช่วยงาน</a:t>
            </a:r>
            <a:r>
              <a:rPr lang="en-US" sz="4000" dirty="0">
                <a:solidFill>
                  <a:srgbClr val="0070C0"/>
                </a:solidFill>
                <a:latin typeface="Amiko TH"/>
                <a:cs typeface="Amiko TH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miko TH"/>
                <a:cs typeface="Amiko TH"/>
              </a:rPr>
              <a:t>ชั่วโมงละ</a:t>
            </a:r>
            <a:r>
              <a:rPr lang="en-US" sz="4000" dirty="0">
                <a:solidFill>
                  <a:srgbClr val="0070C0"/>
                </a:solidFill>
                <a:latin typeface="Amiko TH"/>
                <a:cs typeface="Amiko TH"/>
              </a:rPr>
              <a:t> 50 </a:t>
            </a:r>
            <a:r>
              <a:rPr lang="en-US" sz="4000" dirty="0" err="1">
                <a:solidFill>
                  <a:srgbClr val="0070C0"/>
                </a:solidFill>
                <a:latin typeface="Amiko TH"/>
                <a:cs typeface="Amiko TH"/>
              </a:rPr>
              <a:t>บาท</a:t>
            </a:r>
            <a:r>
              <a:rPr lang="th-TH" sz="4000" dirty="0">
                <a:solidFill>
                  <a:srgbClr val="0070C0"/>
                </a:solidFill>
                <a:latin typeface="Amiko TH"/>
                <a:cs typeface="Amiko TH"/>
              </a:rPr>
              <a:t>)</a:t>
            </a:r>
            <a:endParaRPr lang="en-US" sz="4000" dirty="0">
              <a:solidFill>
                <a:srgbClr val="0070C0"/>
              </a:solidFill>
              <a:latin typeface="Amiko TH"/>
              <a:cs typeface="Amiko T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925</Words>
  <Application>Microsoft Office PowerPoint</Application>
  <PresentationFormat>Custom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Th Sarabun New Bold</vt:lpstr>
      <vt:lpstr>Th Sarabun New</vt:lpstr>
      <vt:lpstr>Marykate</vt:lpstr>
      <vt:lpstr>Calibri</vt:lpstr>
      <vt:lpstr>Athiti Semi-Bold</vt:lpstr>
      <vt:lpstr>Amiko 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Borcelle Studio</dc:title>
  <dc:creator>Lenovo</dc:creator>
  <cp:lastModifiedBy>JONGLAK SOMRANG</cp:lastModifiedBy>
  <cp:revision>6</cp:revision>
  <dcterms:created xsi:type="dcterms:W3CDTF">2006-08-16T00:00:00Z</dcterms:created>
  <dcterms:modified xsi:type="dcterms:W3CDTF">2024-06-26T04:45:16Z</dcterms:modified>
  <dc:identifier>DAGJHQOdTQ8</dc:identifier>
</cp:coreProperties>
</file>